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96" r:id="rId1"/>
  </p:sldMasterIdLst>
  <p:notesMasterIdLst>
    <p:notesMasterId r:id="rId23"/>
  </p:notesMasterIdLst>
  <p:sldIdLst>
    <p:sldId id="257" r:id="rId2"/>
    <p:sldId id="270" r:id="rId3"/>
    <p:sldId id="258" r:id="rId4"/>
    <p:sldId id="280" r:id="rId5"/>
    <p:sldId id="281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9" r:id="rId16"/>
    <p:sldId id="271" r:id="rId17"/>
    <p:sldId id="272" r:id="rId18"/>
    <p:sldId id="273" r:id="rId19"/>
    <p:sldId id="274" r:id="rId20"/>
    <p:sldId id="275" r:id="rId21"/>
    <p:sldId id="276" r:id="rId2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375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58" d="100"/>
          <a:sy n="58" d="100"/>
        </p:scale>
        <p:origin x="-106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A6E3-EE81-41BA-A6DA-DE239E27A9C9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EA4F9-9629-400D-A648-9DCC6F4C0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04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EA4F9-9629-400D-A648-9DCC6F4C0D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92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4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80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8" y="5450084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5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8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7" y="1916599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2" y="4572005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5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6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3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4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40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5" y="8333557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30" y="8333557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7" y="8333556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uto.yandex.ru/models.xml?mark=HONDA" TargetMode="External"/><Relationship Id="rId2" Type="http://schemas.openxmlformats.org/officeDocument/2006/relationships/hyperlink" Target="http://auto.yandex.ru/models.xml?mark=ALFA_ROM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31838"/>
            <a:ext cx="5133975" cy="7683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32656" y="2699792"/>
            <a:ext cx="6335712" cy="34559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Порядок заполнения справки </a:t>
            </a:r>
            <a:r>
              <a:rPr lang="ru-RU" sz="3200" b="1" dirty="0">
                <a:solidFill>
                  <a:srgbClr val="0070C0"/>
                </a:solidFill>
              </a:rPr>
              <a:t>о доходах, </a:t>
            </a:r>
            <a:r>
              <a:rPr lang="ru-RU" sz="3200" b="1" dirty="0" smtClean="0">
                <a:solidFill>
                  <a:srgbClr val="0070C0"/>
                </a:solidFill>
              </a:rPr>
              <a:t>расходах, об имуществе </a:t>
            </a:r>
            <a:r>
              <a:rPr lang="ru-RU" sz="3200" b="1" dirty="0">
                <a:solidFill>
                  <a:srgbClr val="0070C0"/>
                </a:solidFill>
              </a:rPr>
              <a:t>и обязательствах имущественного </a:t>
            </a:r>
            <a:r>
              <a:rPr lang="ru-RU" sz="3200" b="1" dirty="0" smtClean="0">
                <a:solidFill>
                  <a:srgbClr val="0070C0"/>
                </a:solidFill>
              </a:rPr>
              <a:t>характера лицами, замещающими муниципальные должности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436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4952066"/>
              </p:ext>
            </p:extLst>
          </p:nvPr>
        </p:nvGraphicFramePr>
        <p:xfrm>
          <a:off x="332656" y="1087180"/>
          <a:ext cx="5976665" cy="6437149"/>
        </p:xfrm>
        <a:graphic>
          <a:graphicData uri="http://schemas.openxmlformats.org/drawingml/2006/table">
            <a:tbl>
              <a:tblPr/>
              <a:tblGrid>
                <a:gridCol w="385028"/>
                <a:gridCol w="1559524"/>
                <a:gridCol w="1008837"/>
                <a:gridCol w="1009484"/>
                <a:gridCol w="916949"/>
                <a:gridCol w="1096843"/>
              </a:tblGrid>
              <a:tr h="2180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Наименование и адрес банка или иной кредитной организации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Вид и валюта счета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Дата открытия счета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Остаток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 счете (руб.)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Сумма поступивших на счет денежных средств (руб.)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Сбербанк России,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доп. офис №7981/0261,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107031, г. Москва,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Петровка, д. 17,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стр. 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депозитный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евро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01.09.2000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144669,15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Банк ВТБ24 (ЗАО),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101000, г. Москва,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Мясницкая, д. 35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текущий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15.03.2005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381344,09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Банк "Атлантида" (ЗАО), 124513, Краснодарский край,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Черноморск,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Морская, д.7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ссудный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10.09.2014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10 000 000,00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837" marR="16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192252"/>
            <a:ext cx="68580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4. Сведения о счетах в банках и иных кредитных организациях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0071" y="7902441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0071" y="7916093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вид счета (депозитный, текущий, расчетный, ссудный и другие) и валюта счета.</a:t>
            </a:r>
            <a:endParaRPr kumimoji="0" lang="ru-RU" sz="400" b="0" i="0" u="none" strike="noStrike" cap="none" normalizeH="0" baseline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Остаток на счете указывается по состоянию на отчетную дату. Для счетов в иностранной валюте остаток указывается в рублях по курсу Банка России на отчетную дату.</a:t>
            </a:r>
            <a:endParaRPr kumimoji="0" lang="ru-RU" sz="400" b="0" i="0" u="none" strike="noStrike" cap="none" normalizeH="0" baseline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[3]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общая сумма денежных поступлений на счет за отчетный период в случаях, если указанная сумма превышает общий доход лица и его супруга (супруги) за отчетный период и два предшествовавших ему года. В этом случае к справке прилагается выписка о движении денежных средств по данному счету за отчетный период. Для счетов в иностранной валюте сумма указывается в рублях по курсу Банка России на отчетную дату.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72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7164572"/>
              </p:ext>
            </p:extLst>
          </p:nvPr>
        </p:nvGraphicFramePr>
        <p:xfrm>
          <a:off x="355724" y="1285835"/>
          <a:ext cx="6097613" cy="5854373"/>
        </p:xfrm>
        <a:graphic>
          <a:graphicData uri="http://schemas.openxmlformats.org/drawingml/2006/table">
            <a:tbl>
              <a:tblPr/>
              <a:tblGrid>
                <a:gridCol w="398953"/>
                <a:gridCol w="1615928"/>
                <a:gridCol w="1136514"/>
                <a:gridCol w="1045324"/>
                <a:gridCol w="855570"/>
                <a:gridCol w="1045324"/>
              </a:tblGrid>
              <a:tr h="1544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Наименование и организационно-правовая форма организации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Место-нахождение организации (адрес)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Уставный капитал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Доля участия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Основание участия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ООО КБ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«Ивановский банк»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153025, Ивановская обл., г. Иваново,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Волжский б-р.,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д. 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0,03%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дарение,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01.08.2005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ОАО «Трансфлот»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236010, Калининградская обл.,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Калининград,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пр-т Рылеева, д. 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9,09%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 акций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покупка,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25.09.2003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4280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ООО «Звезда»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644046,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Омская обл.,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Омск, ул. 1-я Строительная,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д. 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учредительный договор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11.09.2007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1163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2224" y="-6752"/>
            <a:ext cx="657713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5. Сведения о ценных бумагах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5.1. Акции и иное участие в коммерческих организациях и фондах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5104" y="7693069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7693069"/>
            <a:ext cx="674136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полное или сокращенное официальное наименование организации и ее организационно-правовая форма (акционерное общество, общество с ограниченной ответственностью, товарищество, производственный кооператив, фонд и другие).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Уставный капитал указывается согласно учредительным документам организации по состоянию на отчетную дату. Для уставных капиталов, выраженных в иностранной валюте, уставный капитал указывается в рублях по курсу Банка России на отчетную дату.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[3]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Доля участия выражается в процентах от уставного капитала. Для акционерных обществ указываются также номинальная стоимость и количество акций.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[4]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15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037323"/>
              </p:ext>
            </p:extLst>
          </p:nvPr>
        </p:nvGraphicFramePr>
        <p:xfrm>
          <a:off x="349151" y="839766"/>
          <a:ext cx="5556249" cy="3441760"/>
        </p:xfrm>
        <a:graphic>
          <a:graphicData uri="http://schemas.openxmlformats.org/drawingml/2006/table">
            <a:tbl>
              <a:tblPr/>
              <a:tblGrid>
                <a:gridCol w="363294"/>
                <a:gridCol w="865798"/>
                <a:gridCol w="1211384"/>
                <a:gridCol w="1211995"/>
                <a:gridCol w="951889"/>
                <a:gridCol w="951889"/>
              </a:tblGrid>
              <a:tr h="82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Вид ценной бумаги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Лицо, выпустившее ценную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бумагу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Номинальная величина обязательства</a:t>
                      </a:r>
                      <a:br>
                        <a:rPr lang="ru-RU" sz="13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Общее 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Общая стоимость </a:t>
                      </a:r>
                      <a:br>
                        <a:rPr lang="ru-RU" sz="13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вексель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ООО «Бронко-М»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4000000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облигация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ОАО «Планета»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3334843" y="6529615"/>
            <a:ext cx="3132236" cy="11387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указывается суммарная декларированная стоимость ценных бумаг по пунктам 5.1 и 5.2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648" y="291395"/>
            <a:ext cx="532859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5.2. Иные ценные бумаги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335" y="7557783"/>
            <a:ext cx="3429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94157" y="82120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2335" y="8204095"/>
            <a:ext cx="22637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335" y="8212033"/>
            <a:ext cx="652501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все ценные бумаги по видам (облигации, векселя и другие), за исключением акций, указанных в подразделе 5.1 "Акции и иное участие в коммерческих организациях и фондах".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общая стоимость ценных бумаг данного вида исходя из стоимости их приобретения (если ее нельзя определить – исходя из рыночной стоимости или номинальной стоимости). Для обязательств, выраженных в иностранной валюте, стоимость указывается в рублях по курсу Банка России на отчетную дату.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928" y="4881582"/>
            <a:ext cx="59766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по разделу 5 "Сведения о ценных бумагах" суммарная декларированная стоимость ценных бумаг, включая доли участия в коммерческих организациях (руб.), 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</a:t>
            </a:r>
            <a:endParaRPr lang="ru-RU" sz="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4365104" y="5796136"/>
            <a:ext cx="432048" cy="648072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4621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557208"/>
              </p:ext>
            </p:extLst>
          </p:nvPr>
        </p:nvGraphicFramePr>
        <p:xfrm>
          <a:off x="404664" y="1187624"/>
          <a:ext cx="5976663" cy="5392095"/>
        </p:xfrm>
        <a:graphic>
          <a:graphicData uri="http://schemas.openxmlformats.org/drawingml/2006/table">
            <a:tbl>
              <a:tblPr/>
              <a:tblGrid>
                <a:gridCol w="391298"/>
                <a:gridCol w="1114705"/>
                <a:gridCol w="1305423"/>
                <a:gridCol w="1212037"/>
                <a:gridCol w="1114705"/>
                <a:gridCol w="838495"/>
              </a:tblGrid>
              <a:tr h="801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Вид имущества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Вид и сроки пользования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Основание пользования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Место-нахождение (адрес)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Площадь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(кв. м)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квартира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наём на срок полномочий депутата ГД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ордер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21.04.2008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1234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119590, г.Москва, ул.Улофа Пальме, д.1, кв.000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120,8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квартира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социальный наём,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бессрочное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10.12.1980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1991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155814, Ивановская обл.,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Кинешма,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Плеханова,     д. 7, корп. 2, кв. 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111,5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квартира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безвозмездное пользование,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бессрочное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фактическое предоставление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420095, г.Казань, ул.Восстания, д.64, кв.11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56,5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дача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аренда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5 лет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26.08.2001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3344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309277, Белгородская обл., Щебекинский р-н,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дер. Ивановка,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д. 33/5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87" marR="17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1052736" y="3635896"/>
            <a:ext cx="1080120" cy="3096344"/>
          </a:xfrm>
          <a:prstGeom prst="line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 flipH="1" flipV="1">
            <a:off x="2780928" y="4932040"/>
            <a:ext cx="1128032" cy="2071463"/>
          </a:xfrm>
          <a:prstGeom prst="line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118353" y="6732240"/>
            <a:ext cx="2518559" cy="144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договора социального найма, заключенного с лицом, представляющим сведения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3429000" y="7003503"/>
            <a:ext cx="3137480" cy="13592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указывается при отсутствии права собственности, договора социального найма или иных оснований пользования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47103"/>
            <a:ext cx="685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6. Сведения  об обязательствах имущественного характера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6.1. Объекты недвижимого имущества, находящиеся в пользовании 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ru-RU" sz="14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4050" y="43910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4050" y="48482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4612" y="8354811"/>
            <a:ext cx="22637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18353" y="8362749"/>
            <a:ext cx="644812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по состоянию на отчетную дату.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вид недвижимого имущества (земельный участок, жилой дом, дача и другие).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[3]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вид пользования (аренда, безвозмездное пользование и другие) и сроки пользования.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[4]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основание пользования (договор, фактическое предоставление и другие), а также реквизиты (дата, номер) соответствующего договора или акта.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0925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43491"/>
              </p:ext>
            </p:extLst>
          </p:nvPr>
        </p:nvGraphicFramePr>
        <p:xfrm>
          <a:off x="325640" y="805518"/>
          <a:ext cx="5556249" cy="4268080"/>
        </p:xfrm>
        <a:graphic>
          <a:graphicData uri="http://schemas.openxmlformats.org/drawingml/2006/table">
            <a:tbl>
              <a:tblPr/>
              <a:tblGrid>
                <a:gridCol w="347265"/>
                <a:gridCol w="1075648"/>
                <a:gridCol w="827601"/>
                <a:gridCol w="1157941"/>
                <a:gridCol w="1158525"/>
                <a:gridCol w="989269"/>
              </a:tblGrid>
              <a:tr h="15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 spc="-1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spc="-1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Содержание обязательства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Кредитор (должник)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Основание возникновения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Сумма обязательства/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размер обязательства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по состоянию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на отчетную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дату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>
                          <a:effectLst/>
                          <a:latin typeface="Times New Roman"/>
                          <a:ea typeface="Times New Roman"/>
                        </a:rPr>
                        <a:t>Условия обязатель-</a:t>
                      </a:r>
                      <a:br>
                        <a:rPr lang="ru-RU" sz="1300" spc="-1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 spc="-10">
                          <a:effectLst/>
                          <a:latin typeface="Times New Roman"/>
                          <a:ea typeface="Times New Roman"/>
                        </a:rPr>
                        <a:t>ства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заем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ЗАО «Арктур»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101000,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Москва,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Мясницкая,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д. 37/1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01.06.2013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190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800000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500000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легковой автомобиль </a:t>
                      </a:r>
                      <a:r>
                        <a:rPr lang="en-US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Mazda 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Банк "Атлантида" (ЗАО),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124513, Краснодарский край,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Черноморск,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Морская, д.7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10.09.2014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67-9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10000000</a:t>
                      </a: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8000000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18%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8640" y="236132"/>
            <a:ext cx="643714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6.2. Срочные обязательства финансового характера 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ru-RU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1]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080533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916" y="7092280"/>
            <a:ext cx="6430436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имеющиеся на отчетную дату срочные обязательства финансового характера на сумму, равную или превышающую 500 000 руб., кредитором или должником по которым является лицо, сведения об обязательствах которого представляются.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существо обязательства (заем, кредит и другие).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[3]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вторая сторона обязательства: кредитор или должник, его фамилия, имя и отчество (наименование юридического лица), адрес.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[4]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основание возникновения обязательства, а также реквизиты (дата, номер) соответствующего договора или акта.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[5]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сумма основного обязательства (без суммы процентов) и размер обязательства по состоянию на отчетную дату. Для обязательств, выраженных в иностранной валюте, сумма указывается в рублях по курсу Банка России на отчетную дату.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[6]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годовая процентная ставка обязательства, заложенное в обеспечение обязательства имущество, выданные в обеспечение обязательства гарантии и поручительства.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181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43491"/>
              </p:ext>
            </p:extLst>
          </p:nvPr>
        </p:nvGraphicFramePr>
        <p:xfrm>
          <a:off x="357166" y="1785918"/>
          <a:ext cx="6143669" cy="3633055"/>
        </p:xfrm>
        <a:graphic>
          <a:graphicData uri="http://schemas.openxmlformats.org/drawingml/2006/table">
            <a:tbl>
              <a:tblPr/>
              <a:tblGrid>
                <a:gridCol w="625938"/>
                <a:gridCol w="1938833"/>
                <a:gridCol w="1491734"/>
                <a:gridCol w="2087164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 spc="-1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300" spc="-10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300" spc="-1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Вид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Times New Roman"/>
                        </a:rPr>
                        <a:t> имущества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Приобретатель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имущества по сделке (1) 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spc="-10" dirty="0" smtClean="0">
                          <a:effectLst/>
                          <a:latin typeface="Times New Roman"/>
                          <a:ea typeface="Times New Roman"/>
                        </a:rPr>
                        <a:t>Основание</a:t>
                      </a:r>
                      <a:r>
                        <a:rPr lang="ru-RU" sz="1300" spc="-10" baseline="0" dirty="0" smtClean="0">
                          <a:effectLst/>
                          <a:latin typeface="Times New Roman"/>
                          <a:ea typeface="Times New Roman"/>
                        </a:rPr>
                        <a:t> отчуждения имущества (2)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 Земельные участки: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1)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Иное недвижимое имущество: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Транспортные средства: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нет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1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1300" dirty="0" smtClean="0"/>
                        <a:t>4</a:t>
                      </a:r>
                      <a:endParaRPr lang="ru-RU" sz="1300" dirty="0"/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Ценные бумаги: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нет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918811"/>
              </p:ext>
            </p:extLst>
          </p:nvPr>
        </p:nvGraphicFramePr>
        <p:xfrm>
          <a:off x="714356" y="6215074"/>
          <a:ext cx="5556248" cy="396240"/>
        </p:xfrm>
        <a:graphic>
          <a:graphicData uri="http://schemas.openxmlformats.org/drawingml/2006/table">
            <a:tbl>
              <a:tblPr/>
              <a:tblGrid>
                <a:gridCol w="109037"/>
                <a:gridCol w="332360"/>
                <a:gridCol w="165597"/>
                <a:gridCol w="1074049"/>
                <a:gridCol w="248395"/>
                <a:gridCol w="320698"/>
                <a:gridCol w="165014"/>
                <a:gridCol w="3141098"/>
              </a:tblGrid>
              <a:tr h="1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марта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solidFill>
                            <a:srgbClr val="0070C0"/>
                          </a:solidFill>
                          <a:effectLst/>
                          <a:latin typeface="Monotype Corsiva"/>
                          <a:ea typeface="Times New Roman"/>
                          <a:cs typeface="OdessaScriptFWF"/>
                        </a:rPr>
                        <a:t>Иванов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(подпись лица, представляющего сведения)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333" marR="163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42845"/>
            <a:ext cx="6643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7.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ведения о недвижимом имуществе,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транспортных средствах и ценных бумагах, отчужденных в течение отчетного периода в результате безвозмездной сделки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080533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90" y="7286644"/>
            <a:ext cx="6430436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Указываются фамилия, имя, отчество, дата рождения, серия и номер паспорта или свидетельства о рождении (для несовершеннолетнего ребенка, не имеющего паспорта), дата выдачи и орган, выдавший документ, адрес регистрации физического лица или наименование, индивидуальный номер налогоплательщика и основной государственный регистрационный номер юридического лица, которым передано имущество по безвозмездной сделке.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[2]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Указываются основания прекращения права собственности (наименование и реквизиты (дата, номер) соответствующего договора или акта).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42" y="5429256"/>
            <a:ext cx="5614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Достоверность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полноту настоящих сведений подтверждаю.</a:t>
            </a:r>
            <a:endParaRPr lang="ru-RU" sz="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56" y="6500826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______________________________________________________________________________________ (Ф.И.О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подпись лица, принявшего </a:t>
            </a:r>
            <a:r>
              <a:rPr lang="ru-RU" sz="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справку</a:t>
            </a:r>
            <a:r>
              <a:rPr lang="ru-RU" sz="1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181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8166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Рекомендуемые меры для недопущения нарушений при предоставлении сведений о доходах, расходах, имуществе и обязательствах имущественного характера</a:t>
            </a:r>
            <a:endParaRPr lang="ru-RU" sz="24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908720" y="2267744"/>
            <a:ext cx="576064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996952" y="2843808"/>
            <a:ext cx="576064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85184" y="3383868"/>
            <a:ext cx="576064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2656" y="4644008"/>
            <a:ext cx="1872208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Исключение типичных ошибок, связанных с незнанием правовых аспектов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48880" y="5220072"/>
            <a:ext cx="1944216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Ответственное отношение к представлению сведений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37112" y="5796136"/>
            <a:ext cx="1872208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Исключение ошибок технического характера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14789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ошибки, связанные с незнанием правовых аспектов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911610" y="2426286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3212976" y="2364160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436046" y="2426286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624" y="3833724"/>
            <a:ext cx="2088232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48880" y="3833292"/>
            <a:ext cx="2088232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17132" y="3826104"/>
            <a:ext cx="2088232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0498" y="3958848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Ошибка в датах приобретения права собственности или отчуждения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имущества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3469" y="4025647"/>
            <a:ext cx="2083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Подмена понятий «ОТЧЁТНАЯ ДАТА» и «ОТЧЁТНЫЙ ПЕРИОД»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0814" y="4130814"/>
            <a:ext cx="2240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Ошибка при установлении выгодоприобретателя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6672" y="6012160"/>
            <a:ext cx="39604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 отражение сведений об имуществе в надлежащем отчетном периоде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6672" y="7596336"/>
            <a:ext cx="39604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Представление неполных или недостоверных сведений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9160" y="5868144"/>
            <a:ext cx="1836204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2"/>
                </a:solidFill>
              </a:rPr>
              <a:t>Отражение доходов в виде алиментов, материнского капитала и т.д. в справке работника вместо справки ребёнка и т.д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17" name="Прямая со стрелкой 16"/>
          <p:cNvCxnSpPr>
            <a:endCxn id="15" idx="0"/>
          </p:cNvCxnSpPr>
          <p:nvPr/>
        </p:nvCxnSpPr>
        <p:spPr>
          <a:xfrm>
            <a:off x="5787262" y="5417900"/>
            <a:ext cx="0" cy="45024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34778" y="5417900"/>
            <a:ext cx="0" cy="45024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91630" y="5417900"/>
            <a:ext cx="0" cy="45024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540814" y="6408204"/>
            <a:ext cx="328346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528678" y="7980734"/>
            <a:ext cx="328346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3" idx="2"/>
          </p:cNvCxnSpPr>
          <p:nvPr/>
        </p:nvCxnSpPr>
        <p:spPr>
          <a:xfrm>
            <a:off x="2456892" y="6804248"/>
            <a:ext cx="0" cy="648072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4062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технического характера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2936" y="6300192"/>
            <a:ext cx="2646568" cy="1030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Неверное отражение сведений о своих счетах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0808" y="5209758"/>
            <a:ext cx="273630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Неверное отражение сведений о своем имуществе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6952" y="7475190"/>
            <a:ext cx="3240360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 отражение сведений об участии в предпринимательской деятельности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6752" y="3931650"/>
            <a:ext cx="2664296" cy="11184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648" y="2777819"/>
            <a:ext cx="2808312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Неверное отражение сведений о своих доходах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04764" y="4029188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Неверное отражение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сведений </a:t>
            </a:r>
            <a:r>
              <a:rPr lang="ru-RU" b="1" dirty="0">
                <a:solidFill>
                  <a:schemeClr val="tx2"/>
                </a:solidFill>
              </a:rPr>
              <a:t>о своих </a:t>
            </a:r>
            <a:r>
              <a:rPr lang="ru-RU" b="1" dirty="0" smtClean="0">
                <a:solidFill>
                  <a:schemeClr val="tx2"/>
                </a:solidFill>
              </a:rPr>
              <a:t>расходах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132856" y="2378765"/>
            <a:ext cx="0" cy="39905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364994" y="2777819"/>
            <a:ext cx="0" cy="104529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76220" y="3131840"/>
            <a:ext cx="0" cy="1918216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13176" y="3347864"/>
            <a:ext cx="0" cy="295232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49280" y="3347864"/>
            <a:ext cx="0" cy="4127326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7901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Рекомендуемые меры для недопущения ошибок технического характера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12776" y="3109000"/>
            <a:ext cx="4104456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Регистрация личного кабинета в налоговом органе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12776" y="4283968"/>
            <a:ext cx="4104456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Фиксировать наличие счетов (особенно при кредитовании)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12776" y="5495518"/>
            <a:ext cx="4104456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Получение выписок движения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 счетам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2776" y="6660232"/>
            <a:ext cx="4104456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Сверка при заполнении справок с правоустанавливающими документами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2776" y="7884368"/>
            <a:ext cx="4104456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Получение справки </a:t>
            </a:r>
            <a:r>
              <a:rPr lang="ru-RU" sz="2400" b="1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-НДФЛ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956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8640" y="2843808"/>
            <a:ext cx="6336704" cy="4533104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 от 25 декабря 2008 года № 273-ФЗ «О противодействии коррупции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 от 6 октября 1999 года № 184-ФЗ «Об общих принципах организации законодательных (представительных) и исполнительных органов государственной власти субъектов Российской Федерации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Президента РФ от 23 июня 2014 года № 460 «Об утверждении формы справки о доходах, расходах, об имуществе и обязательствах имущественного характера и внесении изменений в некоторые акты Президента Российской Федерации».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2656" y="467544"/>
            <a:ext cx="6192688" cy="165618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Перечень правовых актов,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регламентирующих представление </a:t>
            </a:r>
            <a:r>
              <a:rPr lang="ru-RU" sz="2000" b="1" dirty="0" smtClean="0">
                <a:solidFill>
                  <a:schemeClr val="tx2"/>
                </a:solidFill>
              </a:rPr>
              <a:t>сведений доходах</a:t>
            </a:r>
            <a:r>
              <a:rPr lang="ru-RU" sz="2000" b="1" dirty="0">
                <a:solidFill>
                  <a:schemeClr val="tx2"/>
                </a:solidFill>
              </a:rPr>
              <a:t>, расходах, об имуществе и обязательствах имущественного </a:t>
            </a:r>
            <a:r>
              <a:rPr lang="ru-RU" sz="2000" b="1" dirty="0" smtClean="0">
                <a:solidFill>
                  <a:schemeClr val="tx2"/>
                </a:solidFill>
              </a:rPr>
              <a:t>характера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386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82444" cy="1384592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Рекомендуемые меры для недопущения ошибок технического характера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656" y="4052897"/>
            <a:ext cx="2643744" cy="258039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Сохранить документы, на основании которых заполнялись справки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76400" y="2903728"/>
            <a:ext cx="3476936" cy="136815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Предложить супругам принять аналогичные меры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76400" y="6228184"/>
            <a:ext cx="3476936" cy="172087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Проверить сведения несовершеннолетних детей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752264" y="2130564"/>
            <a:ext cx="0" cy="1987056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81128" y="2130564"/>
            <a:ext cx="0" cy="77316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люс 23"/>
          <p:cNvSpPr/>
          <p:nvPr/>
        </p:nvSpPr>
        <p:spPr>
          <a:xfrm>
            <a:off x="4149080" y="4716016"/>
            <a:ext cx="792088" cy="864096"/>
          </a:xfrm>
          <a:prstGeom prst="mathPlu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5986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множение 2"/>
          <p:cNvSpPr/>
          <p:nvPr/>
        </p:nvSpPr>
        <p:spPr>
          <a:xfrm>
            <a:off x="-1683568" y="539552"/>
            <a:ext cx="10225136" cy="7470536"/>
          </a:xfrm>
          <a:prstGeom prst="mathMultiply">
            <a:avLst/>
          </a:prstGeom>
          <a:solidFill>
            <a:srgbClr val="D375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696" y="561320"/>
            <a:ext cx="5904656" cy="936104"/>
          </a:xfrm>
          <a:prstGeom prst="roundRect">
            <a:avLst/>
          </a:prstGeom>
          <a:solidFill>
            <a:schemeClr val="bg2">
              <a:alpha val="3300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Безответственное отношение к представлению сведений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0688" y="3707904"/>
            <a:ext cx="5904656" cy="1152128"/>
          </a:xfrm>
          <a:prstGeom prst="roundRect">
            <a:avLst/>
          </a:prstGeom>
          <a:solidFill>
            <a:schemeClr val="bg2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Представление неполных и/или недостоверных сведений либо непредставление сведений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584" y="7092280"/>
            <a:ext cx="5904656" cy="1146438"/>
          </a:xfrm>
          <a:prstGeom prst="roundRect">
            <a:avLst/>
          </a:prstGeom>
          <a:solidFill>
            <a:schemeClr val="bg2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Персональная ответственность вплоть до лишения мандата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83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494340"/>
              </p:ext>
            </p:extLst>
          </p:nvPr>
        </p:nvGraphicFramePr>
        <p:xfrm>
          <a:off x="437818" y="3549913"/>
          <a:ext cx="5996189" cy="301023"/>
        </p:xfrm>
        <a:graphic>
          <a:graphicData uri="http://schemas.openxmlformats.org/drawingml/2006/table">
            <a:tbl>
              <a:tblPr firstRow="1" firstCol="1" bandRow="1"/>
              <a:tblGrid>
                <a:gridCol w="2663122"/>
                <a:gridCol w="3333067"/>
              </a:tblGrid>
              <a:tr h="3010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зарегистрированный по адресу: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628011, </a:t>
                      </a:r>
                      <a:r>
                        <a:rPr lang="ru-RU" sz="1200" b="1" i="1" dirty="0" err="1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г.Ханты-Мансийск</a:t>
                      </a: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, ул. Плеханова, </a:t>
                      </a:r>
                      <a:r>
                        <a:rPr lang="ru-RU" sz="12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д.26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659670"/>
              </p:ext>
            </p:extLst>
          </p:nvPr>
        </p:nvGraphicFramePr>
        <p:xfrm>
          <a:off x="317930" y="6732240"/>
          <a:ext cx="3080385" cy="213360"/>
        </p:xfrm>
        <a:graphic>
          <a:graphicData uri="http://schemas.openxmlformats.org/drawingml/2006/table">
            <a:tbl>
              <a:tblPr/>
              <a:tblGrid>
                <a:gridCol w="377825"/>
                <a:gridCol w="184785"/>
                <a:gridCol w="361950"/>
                <a:gridCol w="180340"/>
                <a:gridCol w="1169670"/>
                <a:gridCol w="270510"/>
                <a:gridCol w="354965"/>
                <a:gridCol w="1803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31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декабря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19546" y="1321006"/>
            <a:ext cx="6565207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СПРАВКА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6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</a:t>
            </a:r>
            <a:r>
              <a:rPr kumimoji="0" lang="ru-RU" sz="14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]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доходах, расходах, об имуществе и обязательствах имущественного 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характера</a:t>
            </a:r>
            <a:r>
              <a:rPr kumimoji="0" lang="ru-RU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    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 Иван Иванович, 11 января 1947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года,________________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12 34 № 123456, выдан 31 января 1992 года, ОВД г. Самара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дата рождения, серия и номер паспорта, дата выдачи и орган, выдавший паспорт)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ЗАО «Сфера», </a:t>
            </a:r>
            <a:r>
              <a:rPr lang="ru-RU" sz="1400" b="1" i="1" u="sng" dirty="0" err="1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бухгалтер,_______________________________________</a:t>
            </a: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Совет депутатов сельского поселения </a:t>
            </a:r>
            <a:r>
              <a:rPr kumimoji="0" lang="ru-RU" sz="1400" b="1" i="1" u="sng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Хулиммснт</a:t>
            </a:r>
            <a:r>
              <a:rPr kumimoji="0" lang="ru-RU" sz="1400" b="0" i="0" u="sng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депутат_______________________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(место работы (службы), занимаемая (замещаемая) должность; в случае отсутствия основного места работы (службы) – род занятий; должность, на замещение которой претендует гражданин (если применимо)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сообщаю сведения о доходах, расходах </a:t>
            </a:r>
            <a:r>
              <a:rPr kumimoji="0" lang="ru-RU" sz="14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своих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супруги (супруга), несовершеннолетнего ребенка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(нужное подчеркнуть)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год рождения, серия и номер паспорта, дата выдачи и орган, выдавший паспорт)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(адрес места регистрации, основное место работы (службы), занимаемая (замещаемая) должность)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случае отсутствия основного места работы (службы) – род занятий)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   отчетный  период    с 1 января 20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по 31 декабря 20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г.,   об  имуществе ,принадлежащем                                               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праве собственности, о вкладах в банках, ценных бумагах,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     обязательствах     имущественного     характера     по     состоянию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3500" y="8140822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219545" y="8162092"/>
            <a:ext cx="64087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Заполняется собственноручно или с использованием специализированного программного обеспечения в порядке, установленном нормативными правовыми актами Российской Федерации.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Сведения представляются лицом, замещающим должность, осуществление полномочий по которой влечет за собой обязанность представлять такие сведения (гражданином, претендующим на замещение такой должности), отдельно на себя, на супругу (супруга) и на каждого несовершеннолетнего ребенка.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0253" y="107504"/>
            <a:ext cx="17145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УТВЕРЖДЕНА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Указом Президента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Российской Федерации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 23 июня 2014 г. № 460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353" y="785787"/>
            <a:ext cx="59046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Губернатору Ханты – Мансийского автономного округа - Югры 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__________________________________________________________________________________________(</a:t>
            </a: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указывается наименование кадрового подразделения федерального государственного органа, 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иного органа или организации)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14" y="3857620"/>
            <a:ext cx="16610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(адрес места регистрации)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6343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494340"/>
              </p:ext>
            </p:extLst>
          </p:nvPr>
        </p:nvGraphicFramePr>
        <p:xfrm>
          <a:off x="437818" y="3549913"/>
          <a:ext cx="5996189" cy="301023"/>
        </p:xfrm>
        <a:graphic>
          <a:graphicData uri="http://schemas.openxmlformats.org/drawingml/2006/table">
            <a:tbl>
              <a:tblPr firstRow="1" firstCol="1" bandRow="1"/>
              <a:tblGrid>
                <a:gridCol w="2663122"/>
                <a:gridCol w="3333067"/>
              </a:tblGrid>
              <a:tr h="3010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зарегистрированный по адресу: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628011, </a:t>
                      </a:r>
                      <a:r>
                        <a:rPr lang="ru-RU" sz="1200" b="1" i="1" dirty="0" err="1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г.Ханты-Мансийск</a:t>
                      </a: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, ул. Плеханова, </a:t>
                      </a:r>
                      <a:r>
                        <a:rPr lang="ru-RU" sz="12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д.26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659670"/>
              </p:ext>
            </p:extLst>
          </p:nvPr>
        </p:nvGraphicFramePr>
        <p:xfrm>
          <a:off x="357166" y="7215206"/>
          <a:ext cx="3080385" cy="213360"/>
        </p:xfrm>
        <a:graphic>
          <a:graphicData uri="http://schemas.openxmlformats.org/drawingml/2006/table">
            <a:tbl>
              <a:tblPr/>
              <a:tblGrid>
                <a:gridCol w="377825"/>
                <a:gridCol w="184785"/>
                <a:gridCol w="361950"/>
                <a:gridCol w="180340"/>
                <a:gridCol w="1169670"/>
                <a:gridCol w="270510"/>
                <a:gridCol w="354965"/>
                <a:gridCol w="1803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31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декабря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19546" y="1428728"/>
            <a:ext cx="6565207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СПРАВКА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6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</a:t>
            </a:r>
            <a:r>
              <a:rPr kumimoji="0" lang="ru-RU" sz="14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]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доходах, расходах, об имуществе и обязательствах имущественного 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характера</a:t>
            </a:r>
            <a:r>
              <a:rPr kumimoji="0" lang="ru-RU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    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 Иван Иванович, 11 января 1947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года,________________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12 34 № 123456, выдан 31 января 1992 года, ОВД г. Самара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дата рождения, серия и номер паспорта, дата выдачи и орган, выдавший паспорт)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ЗАО «Сфера», </a:t>
            </a:r>
            <a:r>
              <a:rPr lang="ru-RU" sz="1400" b="1" i="1" u="sng" dirty="0" err="1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бухгалтер,_______________________________________</a:t>
            </a: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Дума Ханты-Мансийского района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депутат_______________________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(место работы (службы), занимаемая (замещаемая) должность; в случае отсутствия основного места работы (службы) – род занятий; должность, на замещение которой претендует гражданин (если применимо)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сообщаю сведения о доходах, расходах </a:t>
            </a:r>
            <a:r>
              <a:rPr kumimoji="0" lang="ru-RU" sz="14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своих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(супруга), несовершеннолетнего ребенка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(нужное подчеркнуть)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Ивановой Надежды Петровны,_20 июля 1946 года, паспорт 1238 № 123474, выдан 15 февраля 1995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года,_ОВД</a:t>
            </a: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г.Самары</a:t>
            </a:r>
            <a:r>
              <a:rPr lang="ru-RU" sz="13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</a:t>
            </a:r>
            <a:endParaRPr kumimoji="0" lang="ru-RU" sz="1300" b="1" i="1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дата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рождения, серия и номер паспорта или свидетельства о рождении (для несовершеннолетнего ребенка, не имеющего паспорт), дата выдачи и орган, выдавший документ)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628011 г.Ханты-Мансийск, ул. Плеханова, д.26, МБОУ СОШ № 9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учитель________________________________________________________</a:t>
            </a:r>
            <a:endParaRPr kumimoji="0" lang="ru-RU" sz="400" b="1" i="1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(адрес места регистрации, основное место работы (службы), занимаемая (замещаемая) должность)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случае отсутствия основного места работы (службы) – род занятий)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   отчетный  период    с 1 января 20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по 31 декабря 20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г.,   об  имуществе, принадлежащем  _____</a:t>
            </a: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Ивановой Надежде Петровне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(фамилия, имя, отчество)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праве собственности, о вкладах в банках, ценных бумагах, </a:t>
            </a:r>
            <a:b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     обязательствах     имущественного     характера     по     состоянию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3500" y="8140822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219545" y="8162092"/>
            <a:ext cx="64087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Заполняется собственноручно или с использованием специализированного программного обеспечения в порядке, установленном нормативными правовыми актами Российской Федерации.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Сведения представляются лицом, замещающим должность, осуществление полномочий по которой влечет за собой обязанность представлять такие сведения (гражданином, претендующим на замещение такой должности), отдельно на себя, на супругу (супруга) и на каждого несовершеннолетнего ребенка.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0253" y="107504"/>
            <a:ext cx="17145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УТВЕРЖДЕНА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Указом Президента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Российской Федерации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 23 июня 2014 г. № 460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353" y="785787"/>
            <a:ext cx="59046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__________________________________________________________________________________________(</a:t>
            </a: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указывается наименование кадрового подразделения федерального государственного органа, 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иного органа или организации)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14" y="3857620"/>
            <a:ext cx="16610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(адрес места регистрации)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6343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494340"/>
              </p:ext>
            </p:extLst>
          </p:nvPr>
        </p:nvGraphicFramePr>
        <p:xfrm>
          <a:off x="437818" y="3549913"/>
          <a:ext cx="5996189" cy="301023"/>
        </p:xfrm>
        <a:graphic>
          <a:graphicData uri="http://schemas.openxmlformats.org/drawingml/2006/table">
            <a:tbl>
              <a:tblPr firstRow="1" firstCol="1" bandRow="1"/>
              <a:tblGrid>
                <a:gridCol w="2663122"/>
                <a:gridCol w="3333067"/>
              </a:tblGrid>
              <a:tr h="30102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зарегистрированный по адресу: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628011, </a:t>
                      </a:r>
                      <a:r>
                        <a:rPr lang="ru-RU" sz="1200" b="1" i="1" dirty="0" err="1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г.Ханты-Мансийск</a:t>
                      </a:r>
                      <a:r>
                        <a:rPr lang="ru-RU" sz="12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, ул. Плеханова, </a:t>
                      </a:r>
                      <a:r>
                        <a:rPr lang="ru-RU" sz="12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д.26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659670"/>
              </p:ext>
            </p:extLst>
          </p:nvPr>
        </p:nvGraphicFramePr>
        <p:xfrm>
          <a:off x="357166" y="7215206"/>
          <a:ext cx="3080385" cy="213360"/>
        </p:xfrm>
        <a:graphic>
          <a:graphicData uri="http://schemas.openxmlformats.org/drawingml/2006/table">
            <a:tbl>
              <a:tblPr/>
              <a:tblGrid>
                <a:gridCol w="377825"/>
                <a:gridCol w="184785"/>
                <a:gridCol w="361950"/>
                <a:gridCol w="180340"/>
                <a:gridCol w="1169670"/>
                <a:gridCol w="270510"/>
                <a:gridCol w="354965"/>
                <a:gridCol w="1803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31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декабря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4F81BD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19546" y="1428728"/>
            <a:ext cx="6565207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СПРАВКА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6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</a:t>
            </a:r>
            <a:r>
              <a:rPr kumimoji="0" lang="ru-RU" sz="14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]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доходах, расходах, об имуществе и обязательствах имущественного 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характера</a:t>
            </a:r>
            <a:r>
              <a:rPr kumimoji="0" lang="ru-RU" sz="14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    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 Иван Иванович, 11 января 1947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года,________________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12 34 № 123456, выдан 31 января 1992 года, ОВД г. Самара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дата рождения, серия и номер паспорта, дата выдачи и орган, выдавший паспорт)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ЗАО «Сфера», </a:t>
            </a:r>
            <a:r>
              <a:rPr lang="ru-RU" sz="1400" b="1" i="1" u="sng" dirty="0" err="1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бухгалтер,_______________________________________</a:t>
            </a:r>
            <a:r>
              <a:rPr lang="ru-RU" sz="1400" b="1" i="1" u="sng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Дума Ханты-Мансийского района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1" u="sng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депутат_______________________</a:t>
            </a:r>
            <a:endParaRPr kumimoji="0" lang="ru-RU" sz="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(место работы (службы), занимаемая (замещаемая) должность; в случае отсутствия основного места работы (службы) – род занятий; должность, на замещение которой претендует гражданин (если применимо)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сообщаю сведения о доходах, расходах </a:t>
            </a:r>
            <a:r>
              <a:rPr kumimoji="0" lang="ru-RU" sz="14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своих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(супруга),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несовершеннолетнего ребенка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(нужное подчеркнуть)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Иванова Сергея Ивановича,_31 декабря 1999 года, паспорт 1238 № 136474, выдан 15 января 2013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года,_УФМС</a:t>
            </a: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г.Ханты-Мансийску</a:t>
            </a:r>
            <a:r>
              <a:rPr lang="ru-RU" sz="13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</a:t>
            </a:r>
            <a:endParaRPr kumimoji="0" lang="ru-RU" sz="1300" b="1" i="1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(фамилия, имя, отчество,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дата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рождения, серия и номер паспорта или свидетельства о рождении (для несовершеннолетнего ребенка, не имеющего паспорт), дата выдачи и орган, выдавший документ)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628011 г.Ханты-Мансийск, ул. Плеханова, д.26, ВУЗ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государственный университет,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студент_________________________</a:t>
            </a:r>
            <a:endParaRPr kumimoji="0" lang="ru-RU" sz="400" b="1" i="1" u="sng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(адрес места регистрации, основное место работы (службы), занимаемая (замещаемая) должность)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случае отсутствия основного места работы (службы) – род занятий)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   отчетный  период    с 1 января 20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по 31 декабря 20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г.,   об  имуществе, принадлежащем  _____</a:t>
            </a:r>
            <a:r>
              <a:rPr lang="ru-RU" sz="1400" b="1" i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Иванову Сергею </a:t>
            </a:r>
            <a:r>
              <a:rPr lang="ru-RU" sz="1400" b="1" i="1" u="sng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Ивановичу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(фамилия, имя, отчество)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праве собственности, о вкладах в банках, ценных бумагах, </a:t>
            </a:r>
            <a:b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     обязательствах     имущественного     характера     по     состоянию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3500" y="8140822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219545" y="8162092"/>
            <a:ext cx="640871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Заполняется собственноручно или с использованием специализированного программного обеспечения в порядке, установленном нормативными правовыми актами Российской Федерации.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Сведения представляются лицом, замещающим должность, осуществление полномочий по которой влечет за собой обязанность представлять такие сведения (гражданином, претендующим на замещение такой должности), отдельно на себя, на супругу (супруга) и на каждого несовершеннолетнего ребенка.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0253" y="107504"/>
            <a:ext cx="17145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УТВЕРЖДЕНА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Указом Президента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Российской Федерации</a:t>
            </a:r>
            <a:b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 23 июня 2014 г. № 460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9353" y="785787"/>
            <a:ext cx="59046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__________________________________________________________________________________________(</a:t>
            </a: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указывается наименование кадрового подразделения федерального государственного органа, 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0788" algn="l"/>
              </a:tabLst>
            </a:pPr>
            <a:r>
              <a:rPr lang="ru-RU" sz="9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иного органа или организации)</a:t>
            </a:r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14" y="3857620"/>
            <a:ext cx="16610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(адрес места регистрации)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6343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6"/>
          <p:cNvSpPr>
            <a:spLocks noChangeArrowheads="1"/>
          </p:cNvSpPr>
          <p:nvPr/>
        </p:nvSpPr>
        <p:spPr bwMode="auto">
          <a:xfrm>
            <a:off x="3480409" y="319456"/>
            <a:ext cx="3188949" cy="1300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заполняется на основании справки о доходах, полученных в бухгалтерии (форма № 2-НДФЛ, графа 5.1. «Общая сумма дохода») за отчетный период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(при наличии дохода по предыдущему месту работы  в этот период, он указывается  в пункте 6 «Иные доходы»)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ая соединительная линия 15"/>
          <p:cNvSpPr>
            <a:spLocks noChangeShapeType="1"/>
          </p:cNvSpPr>
          <p:nvPr/>
        </p:nvSpPr>
        <p:spPr bwMode="auto">
          <a:xfrm flipH="1">
            <a:off x="6237311" y="1547664"/>
            <a:ext cx="288032" cy="1646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88639" y="314681"/>
            <a:ext cx="633670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1. Сведения о доходах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ru-RU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1]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14313" y="831641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77738" y="8515806"/>
            <a:ext cx="22637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2008" y="852374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доходы (включая пенсии, пособия, иные выплаты) за отчетный период.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Доход, полученный в иностранной валюте, указывается в рублях по курсу Банка России на дату получения дохода.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9791547"/>
              </p:ext>
            </p:extLst>
          </p:nvPr>
        </p:nvGraphicFramePr>
        <p:xfrm>
          <a:off x="404664" y="1835699"/>
          <a:ext cx="5805636" cy="6248098"/>
        </p:xfrm>
        <a:graphic>
          <a:graphicData uri="http://schemas.openxmlformats.org/drawingml/2006/table">
            <a:tbl>
              <a:tblPr/>
              <a:tblGrid>
                <a:gridCol w="379599"/>
                <a:gridCol w="4160280"/>
                <a:gridCol w="1265757"/>
              </a:tblGrid>
              <a:tr h="86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Вид дохода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Величина дохода </a:t>
                      </a:r>
                      <a:br>
                        <a:rPr lang="ru-RU" sz="16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Доход по основному месту работы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1920000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Доход от педагогической и научной деятельности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Доход от иной творческой деятельности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Доход от вкладов в банках и иных кредитных организациях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Доход от ценных бумаг и долей участия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 коммерческих организациях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Иные доходы (указать вид дохода):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+mj-lt"/>
                        <a:buAutoNum type="arabicParenR"/>
                        <a:tabLst>
                          <a:tab pos="264795" algn="l"/>
                        </a:tabLs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пенсия</a:t>
                      </a:r>
                      <a:r>
                        <a:rPr lang="ru-RU" sz="16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84000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+mj-lt"/>
                        <a:buAutoNum type="arabicParenR"/>
                        <a:tabLst>
                          <a:tab pos="264795" algn="l"/>
                        </a:tabLs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 от продажи земельного участка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600000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+mj-lt"/>
                        <a:buAutoNum type="arabicParenR"/>
                        <a:tabLst>
                          <a:tab pos="264795" algn="l"/>
                        </a:tabLs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 по предыдущему месту работы (ООО "Звезда")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100000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Итого доход за отчетный период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2739000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096" marR="170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54050" y="36512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980297" y="3772372"/>
            <a:ext cx="20550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267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609725" y="44719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2590768"/>
              </p:ext>
            </p:extLst>
          </p:nvPr>
        </p:nvGraphicFramePr>
        <p:xfrm>
          <a:off x="564482" y="731278"/>
          <a:ext cx="5688631" cy="7160840"/>
        </p:xfrm>
        <a:graphic>
          <a:graphicData uri="http://schemas.openxmlformats.org/drawingml/2006/table">
            <a:tbl>
              <a:tblPr/>
              <a:tblGrid>
                <a:gridCol w="474052"/>
                <a:gridCol w="1614180"/>
                <a:gridCol w="1014711"/>
                <a:gridCol w="1577577"/>
                <a:gridCol w="1008111"/>
              </a:tblGrid>
              <a:tr h="74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Вид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приобретенного имущества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Сумма сделки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(руб.)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Источник получения средств, за счет которых приобретено имущество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Основание приобретения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Земельные участки: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34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1)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участок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дачный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23 500 000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часть</a:t>
                      </a: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моего дохода по основному месту работы (1 100 000 руб.), часть дохода по основному месту работы моей супруги Ивановой</a:t>
                      </a: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И.И., проживающей по адресу: 155814, </a:t>
                      </a: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Ивановская обл., г. Кинешма, ул. Плеханова, д.77 (900 000 руб.), доход от продажи</a:t>
                      </a: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принадлежавшей мне квартиры по адресу:155814, Ивановская обл., г. Кинешма, ул. </a:t>
                      </a: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Ленина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105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д. 2, кв. 5 (6 500 000 руб.), мои накопления за предыдущие годы (5 000 000 руб.), а также</a:t>
                      </a:r>
                      <a:r>
                        <a:rPr lang="ru-RU" sz="11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 в банке «Атлантида» (10 000 000 руб.), договор от 10 сентября 2014 года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договора 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купли-продажи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12.09.2014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Иное недвижимое имущество: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1) </a:t>
                      </a:r>
                      <a:r>
                        <a:rPr lang="ru-RU" sz="12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приобреталось</a:t>
                      </a:r>
                      <a:endParaRPr lang="ru-RU" sz="1050" b="1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Транспортные средства: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1) </a:t>
                      </a:r>
                      <a:r>
                        <a:rPr lang="ru-RU" sz="105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приобретались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Ценные бумаги: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1) </a:t>
                      </a:r>
                      <a:r>
                        <a:rPr lang="ru-RU" sz="105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приобретались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566" marR="105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41313" y="8213"/>
            <a:ext cx="6095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 2. Сведения о расходах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ru-RU" sz="20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1</a:t>
            </a:r>
            <a:r>
              <a:rPr kumimoji="0" lang="ru-RU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"/>
              </a:rPr>
              <a:t>]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88640" y="764319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60648" y="8092455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88640" y="8100392"/>
            <a:ext cx="64403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Сведения о расходах представляются в случаях, установленных статьей 3 Федерального закона от 3 декабря 2012 года № 230-ФЗ "О контроле за соответствием расходов лиц, замещающих государственные должности, и иных лиц их доходам". Если правовые основания для представления указанных сведений отсутствуют, данный раздел не заполняется.</a:t>
            </a:r>
            <a:endParaRPr kumimoji="0" lang="ru-RU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наименование и реквизиты документа, являющегося законным основанием для возникновения права собственности. Копия документа прилагается к настоящей справке.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3"/>
          <p:cNvSpPr>
            <a:spLocks noChangeArrowheads="1"/>
          </p:cNvSpPr>
          <p:nvPr/>
        </p:nvSpPr>
        <p:spPr bwMode="auto">
          <a:xfrm>
            <a:off x="76523" y="2627784"/>
            <a:ext cx="2776413" cy="12241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заполняется в соответствии со статьей 3 Федерального закона от 03.12 2012  № 230-ФЗ, если общая сумма сделок, совершенных депутатом  в отчетном периоде, превышает общий  доход депутата  и его супруги за три последних года предшествующих отчетному периоду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260648" y="623766"/>
            <a:ext cx="216024" cy="200401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2098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5997780"/>
              </p:ext>
            </p:extLst>
          </p:nvPr>
        </p:nvGraphicFramePr>
        <p:xfrm>
          <a:off x="404664" y="1027231"/>
          <a:ext cx="6120679" cy="6649154"/>
        </p:xfrm>
        <a:graphic>
          <a:graphicData uri="http://schemas.openxmlformats.org/drawingml/2006/table">
            <a:tbl>
              <a:tblPr/>
              <a:tblGrid>
                <a:gridCol w="376843"/>
                <a:gridCol w="1167261"/>
                <a:gridCol w="1167261"/>
                <a:gridCol w="1434534"/>
                <a:gridCol w="808153"/>
                <a:gridCol w="1166627"/>
              </a:tblGrid>
              <a:tr h="720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Вид и наименование имущества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Вид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собствен-ности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Место-нахождение (адрес)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Площадь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(кв. м)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Основание приобретения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 источник средств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Земельные участки 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дачный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153045, Московская обл., Одинцовский р-н, д. </a:t>
                      </a:r>
                      <a:r>
                        <a:rPr lang="ru-RU" sz="9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Немчиново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ru-RU" sz="10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898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купли-продажи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12.09.2014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11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садовый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с Петровым Ильей Ивановичем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446570, Самарская обл., Исаклинский р-н, дер. Владимировка, уч. 28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-во о праве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15.01.2005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5637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Жилые дома, 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дачи: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100" b="1" i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жилой дом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9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628011 г.Ханты-Мансийск,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ул.Плеханова, д.26</a:t>
                      </a:r>
                      <a:endParaRPr lang="ru-RU" sz="9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340,2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-во о праве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8.01.2010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16549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Квартиры: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квартира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с </a:t>
                      </a:r>
                      <a:r>
                        <a:rPr lang="ru-RU" sz="9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Ивановой Надеждой Петровной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123242, г. Москва,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Зоологическая, д. 11, корп. </a:t>
                      </a:r>
                      <a:r>
                        <a:rPr lang="en-US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кв. 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64,5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св-во о праве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12.05.1991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11546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Гаражи: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9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 в ГСК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123242, г. Москва,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Зоологическая, д. 66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св-во о праве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9.09.2000 № 4423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гараж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155809, Ивановская обл.,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г. Кинешма,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Бабушкина, стр.12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св-во о праве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2.05.1991 № 115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Иное 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недвижимое имущество: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склад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с ООО «Март»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155801, Ивановская обл.,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г. Кинешма,  ул. 1 Мая, стр. 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св-во о праве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собственности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 19.11.1999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№ 54289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44" marR="1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4169620" y="146304"/>
            <a:ext cx="1131588" cy="8416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указывается индекс каждого адреса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ая соединительная линия 7"/>
          <p:cNvSpPr>
            <a:spLocks noChangeShapeType="1"/>
          </p:cNvSpPr>
          <p:nvPr/>
        </p:nvSpPr>
        <p:spPr bwMode="auto">
          <a:xfrm flipH="1">
            <a:off x="3885458" y="623147"/>
            <a:ext cx="284162" cy="390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5240510" y="21602"/>
            <a:ext cx="1544256" cy="9564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 получения средств указывается в случае наличия недвижимого имущества за </a:t>
            </a:r>
            <a:r>
              <a:rPr lang="ru-RU" sz="105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ределами РФ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457325" y="35369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0814" y="-43099"/>
            <a:ext cx="410880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 3. Сведения об имуществе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3409" y="513477"/>
            <a:ext cx="365362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Недвижимое имущество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0814" y="7647310"/>
            <a:ext cx="22637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9199" y="7674367"/>
            <a:ext cx="67413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вид собственности (индивидуальная, долевая, общая); для совместной собственности указываются иные лица (Ф.И.О. или наименование), в собственности которых находится имущество; для долевой собственности указывается доля лица, сведения об имуществе которого представляются.</a:t>
            </a:r>
            <a:endParaRPr kumimoji="0" lang="ru-RU" sz="3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[2]</a:t>
            </a:r>
            <a:r>
              <a:rPr kumimoji="0" lang="ru-RU" sz="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наименование и реквизиты документа, являющегося законным основанием для возникновения права собственности, а также в случаях, предусмотренных частью 1 статьи 4 Федерального закона от 7 мая 2013 г. </a:t>
            </a:r>
            <a:br>
              <a:rPr kumimoji="0" lang="ru-RU" sz="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79-ФЗ "О запрете отдельным категориям лиц открывать и иметь счета (вклады), хранить наличные денежные средства и ценности в </a:t>
            </a:r>
            <a:r>
              <a:rPr kumimoji="0" lang="ru-RU" sz="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иностранных</a:t>
            </a:r>
            <a:r>
              <a:rPr kumimoji="0" lang="ru-RU" sz="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банках, расположенных за пределами территории Российской Федерации, владеть и (или) пользоваться иностранными финансовыми инструментами", источник получения средств, за счет которых приобретено имущество.</a:t>
            </a:r>
            <a:endParaRPr kumimoji="0" lang="ru-RU" sz="3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[3]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вид земельного участка (пая, доли): под индивидуальное жилищное строительство, дачный, садовый, приусадебный, огородный и другие.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6165304" y="1036696"/>
            <a:ext cx="432048" cy="507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5090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6141264"/>
              </p:ext>
            </p:extLst>
          </p:nvPr>
        </p:nvGraphicFramePr>
        <p:xfrm>
          <a:off x="247026" y="683568"/>
          <a:ext cx="6062294" cy="7626269"/>
        </p:xfrm>
        <a:graphic>
          <a:graphicData uri="http://schemas.openxmlformats.org/drawingml/2006/table">
            <a:tbl>
              <a:tblPr/>
              <a:tblGrid>
                <a:gridCol w="396381"/>
                <a:gridCol w="2550162"/>
                <a:gridCol w="1321712"/>
                <a:gridCol w="1794039"/>
              </a:tblGrid>
              <a:tr h="56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Вид, марка, модель транспортного средства,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год изготовления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Вид собственности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Место регистрации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Автомобили легковые: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50" b="1" i="1" u="sng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Mazda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201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УГИБДД по </a:t>
                      </a:r>
                      <a:r>
                        <a:rPr lang="ru-RU" sz="105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ХМАО-Югре.,    г</a:t>
                      </a: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05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Ханты-Мансийск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 u="sng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Honda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Accord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201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УГИБДД по Ивановской обл.,  Кинешемское отд.,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Кинешма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Автомобили грузовые: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0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ИЛ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-5301, 1999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с Рыковым Анатолием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Ивановичем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УГИБДД по Ивановской обл., г. Иваново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Мототранспортные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средства: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мотоцикл 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YAMAHA XVS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650, 2011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УГИБДД по Ивановской обл.,  Кинешемское отд.,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Кинешма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Сельскохозяйственная техника: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трактор Беларусь 570, 201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долевая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 Гостехнадзора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России по Ивановской обл.,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Иваново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Водный транспорт: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120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катер 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Bella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510 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201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ГИМС по Ивановской обл.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Воздушный транспорт: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0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вертолет 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Robinson R44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, 201</a:t>
                      </a:r>
                      <a:r>
                        <a:rPr lang="en-US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с ОАО «Авиатор»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 Госавианадзора по Центральному федеральному округу,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Москва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Иные транспортные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средства: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0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кран гусеничный РДК-160, 1999</a:t>
                      </a:r>
                      <a:r>
                        <a:rPr lang="ru-RU" sz="1200" b="1" i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совместная  с Рыковым Анатолием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Ивановичем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 Гостехнадзора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России по Ивановской обл.,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г. Иваново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2) </a:t>
                      </a:r>
                      <a:r>
                        <a:rPr lang="ru-RU" sz="1050" b="1" i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362" marR="103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640" y="60268"/>
            <a:ext cx="339817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Транспортные средства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374772"/>
            <a:ext cx="22637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882" y="8382709"/>
            <a:ext cx="51101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3000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900" b="0" i="0" u="sng" strike="noStrike" cap="none" normalizeH="0" baseline="30000" dirty="0" smtClean="0" bmk="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Указывается вид собственности (индивидуальная, общая); для совместной собственности указываются иные лица (Ф.И.О. или наименование), в собственности которых находится имущество; для долевой собственности указывается доля лица, сведения об имуществе которого представляются.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414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2963</Words>
  <Application>Microsoft Office PowerPoint</Application>
  <PresentationFormat>Экран (4:3)</PresentationFormat>
  <Paragraphs>900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 </vt:lpstr>
      <vt:lpstr>Перечень правовых актов,  регламентирующих представление сведений доходах, расходах, об имуществе и обязательствах имущественного характера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Рекомендуемые меры для недопущения нарушений при предоставлении сведений о доходах, расходах, имуществе и обязательствах имущественного характера</vt:lpstr>
      <vt:lpstr>Типичные ошибки, связанные с незнанием правовых аспектов</vt:lpstr>
      <vt:lpstr>Ошибки технического характера</vt:lpstr>
      <vt:lpstr>Рекомендуемые меры для недопущения ошибок технического характера</vt:lpstr>
      <vt:lpstr>Рекомендуемые меры для недопущения ошибок технического характера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Воронцова Людмила Сергеевна</dc:creator>
  <cp:lastModifiedBy>Огородник</cp:lastModifiedBy>
  <cp:revision>46</cp:revision>
  <cp:lastPrinted>2016-03-03T08:06:19Z</cp:lastPrinted>
  <dcterms:created xsi:type="dcterms:W3CDTF">2016-03-01T11:10:21Z</dcterms:created>
  <dcterms:modified xsi:type="dcterms:W3CDTF">2018-08-14T09:06:07Z</dcterms:modified>
</cp:coreProperties>
</file>