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0">
  <p:sldMasterIdLst>
    <p:sldMasterId id="2147483696" r:id="rId1"/>
  </p:sldMasterIdLst>
  <p:notesMasterIdLst>
    <p:notesMasterId r:id="rId23"/>
  </p:notesMasterIdLst>
  <p:sldIdLst>
    <p:sldId id="257" r:id="rId2"/>
    <p:sldId id="270" r:id="rId3"/>
    <p:sldId id="258" r:id="rId4"/>
    <p:sldId id="280" r:id="rId5"/>
    <p:sldId id="281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9" r:id="rId16"/>
    <p:sldId id="271" r:id="rId17"/>
    <p:sldId id="272" r:id="rId18"/>
    <p:sldId id="273" r:id="rId19"/>
    <p:sldId id="274" r:id="rId20"/>
    <p:sldId id="275" r:id="rId21"/>
    <p:sldId id="276" r:id="rId22"/>
  </p:sldIdLst>
  <p:sldSz cx="6858000" cy="9144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3755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58" d="100"/>
          <a:sy n="58" d="100"/>
        </p:scale>
        <p:origin x="-1066" y="-7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28A6E3-EE81-41BA-A6DA-DE239E27A9C9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EA4F9-9629-400D-A648-9DCC6F4C0D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81041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EA4F9-9629-400D-A648-9DCC6F4C0D5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0927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133600"/>
            <a:ext cx="5829300" cy="237347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4741334"/>
            <a:ext cx="4800600" cy="196426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30404"/>
            <a:ext cx="1543050" cy="5983111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30400"/>
            <a:ext cx="4514850" cy="5983112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6315456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4535580" y="5604789"/>
            <a:ext cx="2157322" cy="95203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1964490" y="5433720"/>
            <a:ext cx="4158386" cy="1133517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121548" y="5450084"/>
            <a:ext cx="4100985" cy="1032363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4207117" y="5432235"/>
            <a:ext cx="2481000" cy="868732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58749" y="5411408"/>
            <a:ext cx="6542532" cy="1773165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24" y="3284747"/>
            <a:ext cx="5829300" cy="2032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527" y="1916599"/>
            <a:ext cx="4813301" cy="125306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07491" y="3572256"/>
            <a:ext cx="2866644" cy="45963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572256"/>
            <a:ext cx="2866644" cy="45963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3570819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2" y="4572005"/>
            <a:ext cx="2865041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0" y="3570817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4572005"/>
            <a:ext cx="2866644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58749" y="952256"/>
            <a:ext cx="6542532" cy="1773165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775203"/>
            <a:ext cx="2514600" cy="2540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3048000"/>
            <a:ext cx="2514600" cy="1670304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972" y="2438400"/>
            <a:ext cx="2928057" cy="508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17" y="451556"/>
            <a:ext cx="2859484" cy="3239912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0" y="3714044"/>
            <a:ext cx="2863850" cy="322862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828800"/>
            <a:ext cx="2674620" cy="390144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329184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158749" y="2239240"/>
            <a:ext cx="6542532" cy="177316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51104"/>
            <a:ext cx="6172200" cy="1670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755" y="8333557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230" y="8333557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93317" y="8333556"/>
            <a:ext cx="87137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051" y="3567289"/>
            <a:ext cx="5556250" cy="4600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auto.yandex.ru/models.xml?mark=HONDA" TargetMode="External"/><Relationship Id="rId2" Type="http://schemas.openxmlformats.org/officeDocument/2006/relationships/hyperlink" Target="http://auto.yandex.ru/models.xml?mark=ALFA_ROME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731838"/>
            <a:ext cx="5133975" cy="7683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32656" y="2699792"/>
            <a:ext cx="6335712" cy="34559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82296" indent="0" algn="ctr">
              <a:buNone/>
            </a:pPr>
            <a:r>
              <a:rPr lang="ru-RU" sz="3200" b="1" dirty="0" smtClean="0">
                <a:solidFill>
                  <a:srgbClr val="0070C0"/>
                </a:solidFill>
              </a:rPr>
              <a:t>Порядок заполнения справки </a:t>
            </a:r>
            <a:r>
              <a:rPr lang="ru-RU" sz="3200" b="1" dirty="0">
                <a:solidFill>
                  <a:srgbClr val="0070C0"/>
                </a:solidFill>
              </a:rPr>
              <a:t>о доходах, </a:t>
            </a:r>
            <a:r>
              <a:rPr lang="ru-RU" sz="3200" b="1" dirty="0" smtClean="0">
                <a:solidFill>
                  <a:srgbClr val="0070C0"/>
                </a:solidFill>
              </a:rPr>
              <a:t>расходах, об имуществе </a:t>
            </a:r>
            <a:r>
              <a:rPr lang="ru-RU" sz="3200" b="1" dirty="0">
                <a:solidFill>
                  <a:srgbClr val="0070C0"/>
                </a:solidFill>
              </a:rPr>
              <a:t>и обязательствах имущественного </a:t>
            </a:r>
            <a:r>
              <a:rPr lang="ru-RU" sz="3200" b="1" dirty="0" smtClean="0">
                <a:solidFill>
                  <a:srgbClr val="0070C0"/>
                </a:solidFill>
              </a:rPr>
              <a:t>характера лицами, замещающими муниципальные должности</a:t>
            </a:r>
            <a:endParaRPr lang="ru-RU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74360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64952066"/>
              </p:ext>
            </p:extLst>
          </p:nvPr>
        </p:nvGraphicFramePr>
        <p:xfrm>
          <a:off x="332656" y="1087180"/>
          <a:ext cx="5976665" cy="6437149"/>
        </p:xfrm>
        <a:graphic>
          <a:graphicData uri="http://schemas.openxmlformats.org/drawingml/2006/table">
            <a:tbl>
              <a:tblPr/>
              <a:tblGrid>
                <a:gridCol w="385028"/>
                <a:gridCol w="1559524"/>
                <a:gridCol w="1008837"/>
                <a:gridCol w="1009484"/>
                <a:gridCol w="916949"/>
                <a:gridCol w="1096843"/>
              </a:tblGrid>
              <a:tr h="21803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b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п/п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Наименование и адрес банка или иной кредитной организации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Вид и валюта счета 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Дата открытия счета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Остаток 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на счете (руб.)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Сумма поступивших на счет денежных средств (руб.)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3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3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Сбербанк России,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доп. офис №7981/0261,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107031, г. Москва, 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ул. Петровка, д. 17,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стр. 1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депозитный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евро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01.09.2000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144669,15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82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Банк ВТБ24 (ЗАО),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101000, г. Москва,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ул. Мясницкая, д. 35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текущий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руб.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15.03.2005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381344,09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8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Банк "Атлантида" (ЗАО), 124513, Краснодарский край, 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 Черноморск, 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ул. Морская, д.7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ссудный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руб.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10.09.2014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10 000 000,00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837" marR="16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" y="192252"/>
            <a:ext cx="6858000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Раздел 4. Сведения о счетах в банках и иных кредитных организациях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00071" y="7902441"/>
            <a:ext cx="2263775" cy="7937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00071" y="7916093"/>
            <a:ext cx="604867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</a:t>
            </a:r>
            <a:r>
              <a:rPr kumimoji="0" lang="ru-RU" sz="900" b="0" i="0" u="none" strike="noStrike" cap="none" normalizeH="0" baseline="3000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1]</a:t>
            </a:r>
            <a:r>
              <a:rPr kumimoji="0" lang="ru-RU" sz="900" b="0" i="0" u="none" strike="noStrike" cap="none" normalizeH="0" baseline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Указываются вид счета (депозитный, текущий, расчетный, ссудный и другие) и валюта счета.</a:t>
            </a:r>
            <a:endParaRPr kumimoji="0" lang="ru-RU" sz="400" b="0" i="0" u="none" strike="noStrike" cap="none" normalizeH="0" baseline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[2]</a:t>
            </a:r>
            <a:r>
              <a:rPr kumimoji="0" lang="ru-RU" sz="900" b="0" i="0" u="none" strike="noStrike" cap="none" normalizeH="0" baseline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Остаток на счете указывается по состоянию на отчетную дату. Для счетов в иностранной валюте остаток указывается в рублях по курсу Банка России на отчетную дату.</a:t>
            </a:r>
            <a:endParaRPr kumimoji="0" lang="ru-RU" sz="400" b="0" i="0" u="none" strike="noStrike" cap="none" normalizeH="0" baseline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[3]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Указывается общая сумма денежных поступлений на счет за отчетный период в случаях, если указанная сумма превышает общий доход лица и его супруга (супруги) за отчетный период и два предшествовавших ему года. В этом случае к справке прилагается выписка о движении денежных средств по данному счету за отчетный период. Для счетов в иностранной валюте сумма указывается в рублях по курсу Банка России на отчетную дату.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87223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67164572"/>
              </p:ext>
            </p:extLst>
          </p:nvPr>
        </p:nvGraphicFramePr>
        <p:xfrm>
          <a:off x="355724" y="1285835"/>
          <a:ext cx="6097613" cy="5854373"/>
        </p:xfrm>
        <a:graphic>
          <a:graphicData uri="http://schemas.openxmlformats.org/drawingml/2006/table">
            <a:tbl>
              <a:tblPr/>
              <a:tblGrid>
                <a:gridCol w="398953"/>
                <a:gridCol w="1615928"/>
                <a:gridCol w="1136514"/>
                <a:gridCol w="1045324"/>
                <a:gridCol w="855570"/>
                <a:gridCol w="1045324"/>
              </a:tblGrid>
              <a:tr h="15449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b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п/п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Наименование и организационно-правовая форма организации 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Место-нахождение организации (адрес)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Уставный капитал </a:t>
                      </a:r>
                      <a:b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(руб.)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Доля участия 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Основание участия 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4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8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ООО КБ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«Ивановский банк»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153025, Ивановская обл., г. Иваново,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Волжский б-р.,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д. 18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1000000000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0,03%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дарение,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договор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от 01.08.2005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№ 123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74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ОАО «Трансфлот»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236010, Калининградская обл.,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 Калининград,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пр-т Рылеева, д. 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110000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9,09%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100 руб.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100 акций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покупка,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договор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от 25.09.2003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№ 4280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8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ООО «Звезда»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644046,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Омская обл.,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 Омск, ул. 1-я Строительная,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д. 15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100000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учредительный договор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от 11.09.2007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№ 1163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9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9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2224" y="-6752"/>
            <a:ext cx="6577136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Раздел 5. Сведения о ценных бумагах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5.1. Акции и иное участие в коммерческих организациях и фондах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75104" y="7693069"/>
            <a:ext cx="2263775" cy="7937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7693069"/>
            <a:ext cx="6741368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</a:t>
            </a: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1]</a:t>
            </a:r>
            <a:r>
              <a:rPr kumimoji="0" lang="ru-RU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Указываются полное или сокращенное официальное наименование организации и ее организационно-правовая форма (акционерное общество, общество с ограниченной ответственностью, товарищество, производственный кооператив, фонд и другие).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[2]</a:t>
            </a:r>
            <a:r>
              <a:rPr kumimoji="0" lang="ru-RU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Уставный капитал указывается согласно учредительным документам организации по состоянию на отчетную дату. Для уставных капиталов, выраженных в иностранной валюте, уставный капитал указывается в рублях по курсу Банка России на отчетную дату.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[3]</a:t>
            </a:r>
            <a:r>
              <a:rPr kumimoji="0" lang="ru-RU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Доля участия выражается в процентах от уставного капитала. Для акционерных обществ указываются также номинальная стоимость и количество акций.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[4]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Указываются основание приобретения доли участия (учредительный договор, приватизация, покупка, мена, дарение, наследование и другие), а также реквизиты (дата, номер) соответствующего договора или акта.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0157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91037323"/>
              </p:ext>
            </p:extLst>
          </p:nvPr>
        </p:nvGraphicFramePr>
        <p:xfrm>
          <a:off x="349151" y="839766"/>
          <a:ext cx="5556249" cy="3441760"/>
        </p:xfrm>
        <a:graphic>
          <a:graphicData uri="http://schemas.openxmlformats.org/drawingml/2006/table">
            <a:tbl>
              <a:tblPr/>
              <a:tblGrid>
                <a:gridCol w="363294"/>
                <a:gridCol w="865798"/>
                <a:gridCol w="1211384"/>
                <a:gridCol w="1211995"/>
                <a:gridCol w="951889"/>
                <a:gridCol w="951889"/>
              </a:tblGrid>
              <a:tr h="820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br>
                        <a:rPr lang="ru-RU" sz="13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</a:rPr>
                        <a:t>п/п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Вид ценной бумаги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Лицо, выпустившее ценную 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бумагу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Номинальная величина обязательства</a:t>
                      </a:r>
                      <a:br>
                        <a:rPr lang="ru-RU" sz="130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(руб.)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</a:rPr>
                        <a:t>Общее количество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Общая стоимость </a:t>
                      </a:r>
                      <a:br>
                        <a:rPr lang="ru-RU" sz="130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(руб.)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0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7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вексель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ООО «Бронко-М»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2000000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4000000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7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облигация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ОАО «Планета»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1000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100000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7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7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7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7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5"/>
          <p:cNvSpPr>
            <a:spLocks noChangeArrowheads="1"/>
          </p:cNvSpPr>
          <p:nvPr/>
        </p:nvSpPr>
        <p:spPr bwMode="auto">
          <a:xfrm>
            <a:off x="3334843" y="6529615"/>
            <a:ext cx="3132236" cy="11387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указывается суммарная декларированная стоимость ценных бумаг по пунктам 5.1 и 5.2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60648" y="291395"/>
            <a:ext cx="5328592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5.2. Иные ценные бумаги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2335" y="7557783"/>
            <a:ext cx="3429000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-94157" y="8212033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72335" y="8204095"/>
            <a:ext cx="2263775" cy="7938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72335" y="8212033"/>
            <a:ext cx="6525017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</a:t>
            </a: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1]</a:t>
            </a:r>
            <a:r>
              <a:rPr kumimoji="0" lang="ru-RU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Указываются все ценные бумаги по видам (облигации, векселя и другие), за исключением акций, указанных в подразделе 5.1 "Акции и иное участие в коммерческих организациях и фондах".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[2]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Указывается общая стоимость ценных бумаг данного вида исходя из стоимости их приобретения (если ее нельзя определить – исходя из рыночной стоимости или номинальной стоимости). Для обязательств, выраженных в иностранной валюте, стоимость указывается в рублях по курсу Банка России на отчетную дату.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4928" y="4881582"/>
            <a:ext cx="597666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sz="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Итого по разделу 5 "Сведения о ценных бумагах" суммарная декларированная стоимость ценных бумаг, включая доли участия в коммерческих организациях (руб.),  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_________________________________</a:t>
            </a:r>
            <a:endParaRPr lang="ru-RU" sz="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flipH="1" flipV="1">
            <a:off x="4365104" y="5796136"/>
            <a:ext cx="432048" cy="648072"/>
          </a:xfrm>
          <a:prstGeom prst="straightConnector1">
            <a:avLst/>
          </a:prstGeom>
          <a:ln w="190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846216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65557208"/>
              </p:ext>
            </p:extLst>
          </p:nvPr>
        </p:nvGraphicFramePr>
        <p:xfrm>
          <a:off x="404664" y="1187624"/>
          <a:ext cx="5976663" cy="5392095"/>
        </p:xfrm>
        <a:graphic>
          <a:graphicData uri="http://schemas.openxmlformats.org/drawingml/2006/table">
            <a:tbl>
              <a:tblPr/>
              <a:tblGrid>
                <a:gridCol w="391298"/>
                <a:gridCol w="1114705"/>
                <a:gridCol w="1305423"/>
                <a:gridCol w="1212037"/>
                <a:gridCol w="1114705"/>
                <a:gridCol w="838495"/>
              </a:tblGrid>
              <a:tr h="8015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b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п/п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Вид имущества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Вид и сроки пользования 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Основание пользования 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Место-нахождение (адрес)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Площадь</a:t>
                      </a:r>
                      <a:b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(кв. м)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1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43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квартира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наём на срок полномочий депутата ГД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ордер 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от 21.04.2008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№ 1234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119590, г.Москва, ул.Улофа Пальме, д.1, кв.000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120,8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15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квартира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социальный наём,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бессрочное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договор 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от 10.12.1980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№ 1991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155814, Ивановская обл.,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 Кинешма,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ул. Плеханова,     д. 7, корп. 2, кв. 23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111,5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7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квартира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безвозмездное пользование,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бессрочное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фактическое предоставление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420095, г.Казань, ул.Восстания, д.64, кв.11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56,5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0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дача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аренда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5 лет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договор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от 26.08.2001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№ 3344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309277, Белгородская обл., Щебекинский р-н,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дер. Ивановка,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д. 33/5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250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87" marR="17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ая соединительная линия 4"/>
          <p:cNvSpPr>
            <a:spLocks noChangeShapeType="1"/>
          </p:cNvSpPr>
          <p:nvPr/>
        </p:nvSpPr>
        <p:spPr bwMode="auto">
          <a:xfrm flipV="1">
            <a:off x="1052736" y="3635896"/>
            <a:ext cx="1080120" cy="3096344"/>
          </a:xfrm>
          <a:prstGeom prst="line">
            <a:avLst/>
          </a:prstGeom>
          <a:noFill/>
          <a:ln w="19050">
            <a:solidFill>
              <a:schemeClr val="tx2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 flipH="1" flipV="1">
            <a:off x="2780928" y="4932040"/>
            <a:ext cx="1128032" cy="2071463"/>
          </a:xfrm>
          <a:prstGeom prst="line">
            <a:avLst/>
          </a:prstGeom>
          <a:noFill/>
          <a:ln w="19050">
            <a:solidFill>
              <a:schemeClr val="tx2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Прямоугольник 2"/>
          <p:cNvSpPr>
            <a:spLocks noChangeArrowheads="1"/>
          </p:cNvSpPr>
          <p:nvPr/>
        </p:nvSpPr>
        <p:spPr bwMode="auto">
          <a:xfrm>
            <a:off x="118353" y="6732240"/>
            <a:ext cx="2518559" cy="14401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наличии договора социального найма, заключенного с лицом, представляющим сведения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1"/>
          <p:cNvSpPr>
            <a:spLocks noChangeArrowheads="1"/>
          </p:cNvSpPr>
          <p:nvPr/>
        </p:nvSpPr>
        <p:spPr bwMode="auto">
          <a:xfrm>
            <a:off x="3429000" y="7003503"/>
            <a:ext cx="3137480" cy="135924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указывается при отсутствии права собственности, договора социального найма или иных оснований пользования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-47103"/>
            <a:ext cx="6858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Раздел 6. Сведения  об обязательствах имущественного характера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6.1. Объекты недвижимого имущества, находящиеся в пользовании </a:t>
            </a:r>
            <a:r>
              <a:rPr kumimoji="0" lang="ru-RU" sz="16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"/>
              </a:rPr>
              <a:t>[</a:t>
            </a:r>
            <a:r>
              <a:rPr kumimoji="0" lang="ru-RU" sz="1400" b="1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1]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654050" y="4391025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654050" y="4848225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74612" y="8354811"/>
            <a:ext cx="2263775" cy="7938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118353" y="8362749"/>
            <a:ext cx="6448127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</a:t>
            </a: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1]</a:t>
            </a:r>
            <a:r>
              <a:rPr kumimoji="0" lang="ru-RU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Указываются по состоянию на отчетную дату.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[2]</a:t>
            </a:r>
            <a:r>
              <a:rPr kumimoji="0" lang="ru-RU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Указывается вид недвижимого имущества (земельный участок, жилой дом, дача и другие).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[3]</a:t>
            </a:r>
            <a:r>
              <a:rPr kumimoji="0" lang="ru-RU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Указываются вид пользования (аренда, безвозмездное пользование и другие) и сроки пользования.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[4]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Указываются основание пользования (договор, фактическое предоставление и другие), а также реквизиты (дата, номер) соответствующего договора или акта.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30925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5643491"/>
              </p:ext>
            </p:extLst>
          </p:nvPr>
        </p:nvGraphicFramePr>
        <p:xfrm>
          <a:off x="325640" y="805518"/>
          <a:ext cx="5556249" cy="4268080"/>
        </p:xfrm>
        <a:graphic>
          <a:graphicData uri="http://schemas.openxmlformats.org/drawingml/2006/table">
            <a:tbl>
              <a:tblPr/>
              <a:tblGrid>
                <a:gridCol w="347265"/>
                <a:gridCol w="1075648"/>
                <a:gridCol w="827601"/>
                <a:gridCol w="1157941"/>
                <a:gridCol w="1158525"/>
                <a:gridCol w="989269"/>
              </a:tblGrid>
              <a:tr h="156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-10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br>
                        <a:rPr lang="ru-RU" sz="1300" spc="-1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300" spc="-10" dirty="0" err="1">
                          <a:effectLst/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300" spc="-10" dirty="0">
                          <a:effectLst/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300" spc="-10" dirty="0" err="1">
                          <a:effectLst/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-10" dirty="0">
                          <a:effectLst/>
                          <a:latin typeface="Times New Roman"/>
                          <a:ea typeface="Times New Roman"/>
                        </a:rPr>
                        <a:t>Содержание обязательства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-10" dirty="0">
                          <a:effectLst/>
                          <a:latin typeface="Times New Roman"/>
                          <a:ea typeface="Times New Roman"/>
                        </a:rPr>
                        <a:t>Кредитор (должник)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-10" dirty="0">
                          <a:effectLst/>
                          <a:latin typeface="Times New Roman"/>
                          <a:ea typeface="Times New Roman"/>
                        </a:rPr>
                        <a:t>Основание возникновения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-10" dirty="0">
                          <a:effectLst/>
                          <a:latin typeface="Times New Roman"/>
                          <a:ea typeface="Times New Roman"/>
                        </a:rPr>
                        <a:t>Сумма обязательства/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-10" dirty="0">
                          <a:effectLst/>
                          <a:latin typeface="Times New Roman"/>
                          <a:ea typeface="Times New Roman"/>
                        </a:rPr>
                        <a:t>размер обязательства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-10" dirty="0">
                          <a:effectLst/>
                          <a:latin typeface="Times New Roman"/>
                          <a:ea typeface="Times New Roman"/>
                        </a:rPr>
                        <a:t>по состоянию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-10" dirty="0">
                          <a:effectLst/>
                          <a:latin typeface="Times New Roman"/>
                          <a:ea typeface="Times New Roman"/>
                        </a:rPr>
                        <a:t>на отчетную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-10" dirty="0">
                          <a:effectLst/>
                          <a:latin typeface="Times New Roman"/>
                          <a:ea typeface="Times New Roman"/>
                        </a:rPr>
                        <a:t>дату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-10" dirty="0">
                          <a:effectLst/>
                          <a:latin typeface="Times New Roman"/>
                          <a:ea typeface="Times New Roman"/>
                        </a:rPr>
                        <a:t>(руб.)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-10">
                          <a:effectLst/>
                          <a:latin typeface="Times New Roman"/>
                          <a:ea typeface="Times New Roman"/>
                        </a:rPr>
                        <a:t>Условия обязатель-</a:t>
                      </a:r>
                      <a:br>
                        <a:rPr lang="ru-RU" sz="1300" spc="-1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300" spc="-10">
                          <a:effectLst/>
                          <a:latin typeface="Times New Roman"/>
                          <a:ea typeface="Times New Roman"/>
                        </a:rPr>
                        <a:t>ства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заем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ЗАО «Арктур»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101000,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 Москва,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ул. Мясницкая,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д. 37/1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договор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от 01.06.2013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№ 190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800000</a:t>
                      </a: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500000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20%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легковой автомобиль </a:t>
                      </a:r>
                      <a:r>
                        <a:rPr lang="en-US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Mazda 3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кредит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Банк "Атлантида" (ЗАО),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124513, Краснодарский край,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 Черноморск,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ул. Морская, д.7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договор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от 10.09.2014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№ 67-9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10000000</a:t>
                      </a: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8000000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18%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88640" y="236132"/>
            <a:ext cx="6437147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6.2. Срочные обязательства финансового характера </a:t>
            </a:r>
            <a:r>
              <a:rPr kumimoji="0" lang="ru-RU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"/>
              </a:rPr>
              <a:t>[</a:t>
            </a:r>
            <a:r>
              <a:rPr kumimoji="0" lang="ru-RU" b="1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"/>
              </a:rPr>
              <a:t>1]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7080533"/>
            <a:ext cx="2263775" cy="7937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66916" y="7092280"/>
            <a:ext cx="6430436" cy="189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</a:t>
            </a: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1]</a:t>
            </a:r>
            <a:r>
              <a:rPr kumimoji="0" lang="ru-RU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Указываются имеющиеся на отчетную дату срочные обязательства финансового характера на сумму, равную или превышающую 500 000 руб., кредитором или должником по которым является лицо, сведения об обязательствах которого представляются.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[2]</a:t>
            </a:r>
            <a:r>
              <a:rPr kumimoji="0" lang="ru-RU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Указывается существо обязательства (заем, кредит и другие).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[3]</a:t>
            </a:r>
            <a:r>
              <a:rPr kumimoji="0" lang="ru-RU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Указывается вторая сторона обязательства: кредитор или должник, его фамилия, имя и отчество (наименование юридического лица), адрес.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[4]</a:t>
            </a:r>
            <a:r>
              <a:rPr kumimoji="0" lang="ru-RU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Указываются основание возникновения обязательства, а также реквизиты (дата, номер) соответствующего договора или акта.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[5]</a:t>
            </a:r>
            <a:r>
              <a:rPr kumimoji="0" lang="ru-RU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Указывается сумма основного обязательства (без суммы процентов) и размер обязательства по состоянию на отчетную дату. Для обязательств, выраженных в иностранной валюте, сумма указывается в рублях по курсу Банка России на отчетную дату.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[6]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Указываются годовая процентная ставка обязательства, заложенное в обеспечение обязательства имущество, выданные в обеспечение обязательства гарантии и поручительства.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41811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5643491"/>
              </p:ext>
            </p:extLst>
          </p:nvPr>
        </p:nvGraphicFramePr>
        <p:xfrm>
          <a:off x="357166" y="1785918"/>
          <a:ext cx="6143669" cy="3633055"/>
        </p:xfrm>
        <a:graphic>
          <a:graphicData uri="http://schemas.openxmlformats.org/drawingml/2006/table">
            <a:tbl>
              <a:tblPr/>
              <a:tblGrid>
                <a:gridCol w="625938"/>
                <a:gridCol w="1938833"/>
                <a:gridCol w="1491734"/>
                <a:gridCol w="2087164"/>
              </a:tblGrid>
              <a:tr h="7143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-10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br>
                        <a:rPr lang="ru-RU" sz="1300" spc="-1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300" spc="-10" dirty="0" err="1">
                          <a:effectLst/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300" spc="-10" dirty="0">
                          <a:effectLst/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300" spc="-10" dirty="0" err="1">
                          <a:effectLst/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Вид</a:t>
                      </a:r>
                      <a:r>
                        <a:rPr lang="ru-RU" sz="1300" baseline="0" dirty="0" smtClean="0">
                          <a:effectLst/>
                          <a:latin typeface="Times New Roman"/>
                          <a:ea typeface="Times New Roman"/>
                        </a:rPr>
                        <a:t> имущества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Приобретатель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имущества по сделке (1) 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spc="-10" dirty="0" smtClean="0">
                          <a:effectLst/>
                          <a:latin typeface="Times New Roman"/>
                          <a:ea typeface="Times New Roman"/>
                        </a:rPr>
                        <a:t>Основание</a:t>
                      </a:r>
                      <a:r>
                        <a:rPr lang="ru-RU" sz="1300" spc="-10" baseline="0" dirty="0" smtClean="0">
                          <a:effectLst/>
                          <a:latin typeface="Times New Roman"/>
                          <a:ea typeface="Times New Roman"/>
                        </a:rPr>
                        <a:t> отчуждения имущества (2)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6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7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  Земельные участки: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1) </a:t>
                      </a:r>
                      <a:r>
                        <a:rPr lang="ru-RU" sz="1400" b="1" i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нет</a:t>
                      </a:r>
                      <a:endParaRPr lang="ru-RU" sz="13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2)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2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Иное недвижимое имущество: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1)</a:t>
                      </a:r>
                      <a:r>
                        <a:rPr lang="ru-RU" sz="1200" b="1" i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нет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2)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8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Транспортные средства: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1)</a:t>
                      </a:r>
                      <a:r>
                        <a:rPr lang="ru-RU" sz="1200" b="1" i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нет</a:t>
                      </a:r>
                      <a:endParaRPr lang="ru-RU" sz="13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2)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941">
                <a:tc>
                  <a:txBody>
                    <a:bodyPr/>
                    <a:lstStyle/>
                    <a:p>
                      <a:r>
                        <a:rPr lang="ru-RU" dirty="0" smtClean="0"/>
                        <a:t>     </a:t>
                      </a:r>
                      <a:r>
                        <a:rPr lang="ru-RU" sz="1300" dirty="0" smtClean="0"/>
                        <a:t>4</a:t>
                      </a:r>
                      <a:endParaRPr lang="ru-RU" sz="1300" dirty="0"/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 Ценные бумаги: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1)</a:t>
                      </a:r>
                      <a:r>
                        <a:rPr lang="ru-RU" sz="1200" b="1" i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нет</a:t>
                      </a:r>
                      <a:endParaRPr lang="ru-RU" sz="13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2)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06918811"/>
              </p:ext>
            </p:extLst>
          </p:nvPr>
        </p:nvGraphicFramePr>
        <p:xfrm>
          <a:off x="714356" y="6215074"/>
          <a:ext cx="5556248" cy="396240"/>
        </p:xfrm>
        <a:graphic>
          <a:graphicData uri="http://schemas.openxmlformats.org/drawingml/2006/table">
            <a:tbl>
              <a:tblPr/>
              <a:tblGrid>
                <a:gridCol w="109037"/>
                <a:gridCol w="332360"/>
                <a:gridCol w="165597"/>
                <a:gridCol w="1074049"/>
                <a:gridCol w="248395"/>
                <a:gridCol w="320698"/>
                <a:gridCol w="165014"/>
                <a:gridCol w="3141098"/>
              </a:tblGrid>
              <a:tr h="196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</a:rPr>
                        <a:t>"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"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марта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i="1" dirty="0">
                          <a:solidFill>
                            <a:srgbClr val="0070C0"/>
                          </a:solidFill>
                          <a:effectLst/>
                          <a:latin typeface="Monotype Corsiva"/>
                          <a:ea typeface="Times New Roman"/>
                          <a:cs typeface="OdessaScriptFWF"/>
                        </a:rPr>
                        <a:t>Иванов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</a:rPr>
                        <a:t>(подпись лица, представляющего сведения)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333" marR="163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142845"/>
            <a:ext cx="664371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Раздел 7. 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ведения о недвижимом имуществе,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транспортных средствах и ценных бумагах, отчужденных в течение отчетного периода в результате безвозмездной сделки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7080533"/>
            <a:ext cx="2263775" cy="7937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4290" y="7286644"/>
            <a:ext cx="6430436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</a:t>
            </a: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1]</a:t>
            </a:r>
            <a:r>
              <a:rPr kumimoji="0" lang="ru-RU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Указываются фамилия, имя, отчество, дата рождения, серия и номер паспорта или свидетельства о рождении (для несовершеннолетнего ребенка, не имеющего паспорта), дата выдачи и орган, выдавший документ, адрес регистрации физического лица или наименование, индивидуальный номер налогоплательщика и основной государственный регистрационный номер юридического лица, которым передано имущество по безвозмездной сделке.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"/>
              </a:rPr>
              <a:t>[2]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Указываются основания прекращения права собственности (наименование и реквизиты (дата, номер) соответствующего договора или акта).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042" y="5429256"/>
            <a:ext cx="561422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Достоверность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полноту настоящих сведений подтверждаю.</a:t>
            </a:r>
            <a:endParaRPr lang="ru-RU" sz="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4356" y="6500826"/>
            <a:ext cx="57606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______________________________________________________________________________________ (Ф.И.О</a:t>
            </a: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и подпись лица, принявшего </a:t>
            </a:r>
            <a:r>
              <a:rPr lang="ru-RU" sz="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справку</a:t>
            </a: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ru-RU" sz="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41811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42900" y="451104"/>
            <a:ext cx="6172200" cy="181664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Рекомендуемые меры для недопущения нарушений при предоставлении сведений о доходах, расходах, имуществе и обязательствах имущественного характера</a:t>
            </a:r>
            <a:endParaRPr lang="ru-RU" sz="2400" b="1" dirty="0"/>
          </a:p>
        </p:txBody>
      </p:sp>
      <p:sp>
        <p:nvSpPr>
          <p:cNvPr id="6" name="Стрелка вниз 5"/>
          <p:cNvSpPr/>
          <p:nvPr/>
        </p:nvSpPr>
        <p:spPr>
          <a:xfrm>
            <a:off x="908720" y="2267744"/>
            <a:ext cx="576064" cy="22322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2996952" y="2843808"/>
            <a:ext cx="576064" cy="22322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5085184" y="3383868"/>
            <a:ext cx="576064" cy="22322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32656" y="4644008"/>
            <a:ext cx="1872208" cy="2304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Исключение типичных ошибок, связанных с незнанием правовых аспектов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348880" y="5220072"/>
            <a:ext cx="1944216" cy="2304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Ответственное отношение к представлению сведений 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437112" y="5796136"/>
            <a:ext cx="1872208" cy="2304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Исключение ошибок технического характера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9147895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Типичные ошибки, связанные с незнанием правовых аспектов</a:t>
            </a:r>
            <a:endParaRPr lang="ru-RU" dirty="0"/>
          </a:p>
        </p:txBody>
      </p:sp>
      <p:sp>
        <p:nvSpPr>
          <p:cNvPr id="3" name="Стрелка вниз 2"/>
          <p:cNvSpPr/>
          <p:nvPr/>
        </p:nvSpPr>
        <p:spPr>
          <a:xfrm>
            <a:off x="911610" y="2426286"/>
            <a:ext cx="360040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>
            <a:off x="3212976" y="2364160"/>
            <a:ext cx="360040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5436046" y="2426286"/>
            <a:ext cx="360040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4624" y="3833724"/>
            <a:ext cx="2088232" cy="158417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48880" y="3833292"/>
            <a:ext cx="2088232" cy="158417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17132" y="3826104"/>
            <a:ext cx="2088232" cy="158417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60498" y="3958848"/>
            <a:ext cx="23042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/>
                </a:solidFill>
              </a:rPr>
              <a:t>Ошибка в датах приобретения права собственности или отчуждения </a:t>
            </a:r>
          </a:p>
          <a:p>
            <a:pPr algn="ctr"/>
            <a:r>
              <a:rPr lang="ru-RU" sz="1600" b="1" dirty="0" smtClean="0">
                <a:solidFill>
                  <a:schemeClr val="tx2"/>
                </a:solidFill>
              </a:rPr>
              <a:t>имущества</a:t>
            </a:r>
            <a:endParaRPr lang="ru-RU" sz="16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53469" y="4025647"/>
            <a:ext cx="20836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/>
                </a:solidFill>
              </a:rPr>
              <a:t>Подмена понятий «ОТЧЁТНАЯ ДАТА» и «ОТЧЁТНЫЙ ПЕРИОД»</a:t>
            </a:r>
            <a:endParaRPr lang="ru-RU" sz="1600" b="1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40814" y="4130814"/>
            <a:ext cx="22408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/>
                </a:solidFill>
              </a:rPr>
              <a:t>Ошибка при установлении выгодоприобретателя</a:t>
            </a:r>
            <a:endParaRPr lang="ru-RU" sz="1600" b="1" dirty="0">
              <a:solidFill>
                <a:schemeClr val="tx2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76672" y="6012160"/>
            <a:ext cx="3960440" cy="7920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Не отражение сведений об имуществе в надлежащем отчетном периоде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76672" y="7596336"/>
            <a:ext cx="3960440" cy="7920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Представление неполных или недостоверных сведений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869160" y="5868144"/>
            <a:ext cx="1836204" cy="29523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2"/>
                </a:solidFill>
              </a:rPr>
              <a:t>Отражение доходов в виде алиментов, материнского капитала и т.д. в справке работника вместо справки ребёнка и т.д</a:t>
            </a:r>
            <a:r>
              <a:rPr lang="ru-RU" dirty="0" smtClean="0">
                <a:solidFill>
                  <a:schemeClr val="tx2"/>
                </a:solidFill>
              </a:rPr>
              <a:t>. </a:t>
            </a:r>
            <a:endParaRPr lang="ru-RU" dirty="0">
              <a:solidFill>
                <a:schemeClr val="tx2"/>
              </a:solidFill>
            </a:endParaRPr>
          </a:p>
        </p:txBody>
      </p:sp>
      <p:cxnSp>
        <p:nvCxnSpPr>
          <p:cNvPr id="17" name="Прямая со стрелкой 16"/>
          <p:cNvCxnSpPr>
            <a:endCxn id="15" idx="0"/>
          </p:cNvCxnSpPr>
          <p:nvPr/>
        </p:nvCxnSpPr>
        <p:spPr>
          <a:xfrm>
            <a:off x="5787262" y="5417900"/>
            <a:ext cx="0" cy="450244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3434778" y="5417900"/>
            <a:ext cx="0" cy="450244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1091630" y="5417900"/>
            <a:ext cx="0" cy="450244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4540814" y="6408204"/>
            <a:ext cx="328346" cy="0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4528678" y="7980734"/>
            <a:ext cx="328346" cy="0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13" idx="2"/>
          </p:cNvCxnSpPr>
          <p:nvPr/>
        </p:nvCxnSpPr>
        <p:spPr>
          <a:xfrm>
            <a:off x="2456892" y="6804248"/>
            <a:ext cx="0" cy="648072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940626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Ошибки технического характера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852936" y="6300192"/>
            <a:ext cx="2646568" cy="103098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Неверное отражение сведений о своих счетах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00808" y="5209758"/>
            <a:ext cx="2736304" cy="10081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Неверное отражение сведений о своем имуществе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76952" y="7475190"/>
            <a:ext cx="3240360" cy="11521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Не отражение сведений об участии в предпринимательской деятельности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96752" y="3931650"/>
            <a:ext cx="2664296" cy="111840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60648" y="2777819"/>
            <a:ext cx="2808312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Неверное отражение сведений о своих доходах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04764" y="4029188"/>
            <a:ext cx="24482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Неверное отражение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сведений </a:t>
            </a:r>
            <a:r>
              <a:rPr lang="ru-RU" b="1" dirty="0">
                <a:solidFill>
                  <a:schemeClr val="tx2"/>
                </a:solidFill>
              </a:rPr>
              <a:t>о своих </a:t>
            </a:r>
            <a:r>
              <a:rPr lang="ru-RU" b="1" dirty="0" smtClean="0">
                <a:solidFill>
                  <a:schemeClr val="tx2"/>
                </a:solidFill>
              </a:rPr>
              <a:t>расходах</a:t>
            </a:r>
            <a:endParaRPr lang="ru-RU" b="1" dirty="0">
              <a:solidFill>
                <a:schemeClr val="tx2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2132856" y="2378765"/>
            <a:ext cx="0" cy="399054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364994" y="2777819"/>
            <a:ext cx="0" cy="1045298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176220" y="3131840"/>
            <a:ext cx="0" cy="1918216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013176" y="3347864"/>
            <a:ext cx="0" cy="2952328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949280" y="3347864"/>
            <a:ext cx="0" cy="4127326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679019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Рекомендуемые меры для недопущения ошибок технического характера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12776" y="3109000"/>
            <a:ext cx="4104456" cy="792088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Регистрация личного кабинета в налоговом органе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12776" y="4283968"/>
            <a:ext cx="4104456" cy="792088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Фиксировать наличие счетов (особенно при кредитовании)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12776" y="5495518"/>
            <a:ext cx="4104456" cy="792088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Получение выписок движения 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по счетам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12776" y="6660232"/>
            <a:ext cx="4104456" cy="792088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Сверка при заполнении справок с правоустанавливающими документами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12776" y="7884368"/>
            <a:ext cx="4104456" cy="792088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Получение справки </a:t>
            </a:r>
            <a:r>
              <a:rPr lang="ru-RU" sz="2400" b="1" dirty="0" smtClean="0">
                <a:solidFill>
                  <a:schemeClr val="tx2"/>
                </a:solidFill>
              </a:rPr>
              <a:t>2</a:t>
            </a:r>
            <a:r>
              <a:rPr lang="ru-RU" b="1" dirty="0" smtClean="0">
                <a:solidFill>
                  <a:schemeClr val="tx2"/>
                </a:solidFill>
              </a:rPr>
              <a:t>-НДФЛ</a:t>
            </a:r>
            <a:endParaRPr lang="ru-RU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89561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88640" y="2843808"/>
            <a:ext cx="6336704" cy="4533104"/>
          </a:xfrm>
        </p:spPr>
        <p:txBody>
          <a:bodyPr>
            <a:noAutofit/>
          </a:bodyPr>
          <a:lstStyle/>
          <a:p>
            <a:pPr marL="457200" indent="-457200" algn="just"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Федеральный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закон от 25 декабря 2008 года № 273-ФЗ «О противодействии коррупции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marL="457200" indent="-457200" algn="just"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Федеральный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закон от 6 октября 1999 года № 184-ФЗ «Об общих принципах организации законодательных (представительных) и исполнительных органов государственной власти субъектов Российской Федерации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marL="457200" indent="-457200" algn="just"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Указ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Президента РФ от 23 июня 2014 года № 460 «Об утверждении формы справки о доходах, расходах, об имуществе и обязательствах имущественного характера и внесении изменений в некоторые акты Президента Российской Федерации».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2656" y="467544"/>
            <a:ext cx="6192688" cy="1656184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tx2"/>
                </a:solidFill>
              </a:rPr>
              <a:t>Перечень правовых актов, </a:t>
            </a:r>
            <a:br>
              <a:rPr lang="ru-RU" sz="2000" b="1" dirty="0">
                <a:solidFill>
                  <a:schemeClr val="tx2"/>
                </a:solidFill>
              </a:rPr>
            </a:br>
            <a:r>
              <a:rPr lang="ru-RU" sz="2000" b="1" dirty="0">
                <a:solidFill>
                  <a:schemeClr val="tx2"/>
                </a:solidFill>
              </a:rPr>
              <a:t>регламентирующих представление </a:t>
            </a:r>
            <a:r>
              <a:rPr lang="ru-RU" sz="2000" b="1" dirty="0" smtClean="0">
                <a:solidFill>
                  <a:schemeClr val="tx2"/>
                </a:solidFill>
              </a:rPr>
              <a:t>сведений доходах</a:t>
            </a:r>
            <a:r>
              <a:rPr lang="ru-RU" sz="2000" b="1" dirty="0">
                <a:solidFill>
                  <a:schemeClr val="tx2"/>
                </a:solidFill>
              </a:rPr>
              <a:t>, расходах, об имуществе и обязательствах имущественного </a:t>
            </a:r>
            <a:r>
              <a:rPr lang="ru-RU" sz="2000" b="1" dirty="0" smtClean="0">
                <a:solidFill>
                  <a:schemeClr val="tx2"/>
                </a:solidFill>
              </a:rPr>
              <a:t>характера</a:t>
            </a:r>
            <a:endParaRPr lang="ru-RU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43867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451104"/>
            <a:ext cx="6182444" cy="1384592"/>
          </a:xfrm>
        </p:spPr>
        <p:txBody>
          <a:bodyPr>
            <a:normAutofit fontScale="90000"/>
          </a:bodyPr>
          <a:lstStyle/>
          <a:p>
            <a:r>
              <a:rPr lang="ru-RU" dirty="0"/>
              <a:t>Рекомендуемые меры для недопущения ошибок технического характера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32656" y="4052897"/>
            <a:ext cx="2643744" cy="2580391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Сохранить документы, на основании которых заполнялись справки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976400" y="2903728"/>
            <a:ext cx="3476936" cy="1368153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Предложить супругам принять аналогичные меры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976400" y="6228184"/>
            <a:ext cx="3476936" cy="1720871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Проверить сведения несовершеннолетних детей</a:t>
            </a:r>
            <a:endParaRPr lang="ru-RU" sz="2400" b="1" dirty="0">
              <a:solidFill>
                <a:schemeClr val="tx2"/>
              </a:solidFill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1752264" y="2130564"/>
            <a:ext cx="0" cy="1987056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4581128" y="2130564"/>
            <a:ext cx="0" cy="773164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люс 23"/>
          <p:cNvSpPr/>
          <p:nvPr/>
        </p:nvSpPr>
        <p:spPr>
          <a:xfrm>
            <a:off x="4149080" y="4716016"/>
            <a:ext cx="792088" cy="864096"/>
          </a:xfrm>
          <a:prstGeom prst="mathPlus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59862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Умножение 2"/>
          <p:cNvSpPr/>
          <p:nvPr/>
        </p:nvSpPr>
        <p:spPr>
          <a:xfrm>
            <a:off x="-1683568" y="539552"/>
            <a:ext cx="10225136" cy="7470536"/>
          </a:xfrm>
          <a:prstGeom prst="mathMultiply">
            <a:avLst/>
          </a:prstGeom>
          <a:solidFill>
            <a:srgbClr val="D375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92696" y="561320"/>
            <a:ext cx="5904656" cy="936104"/>
          </a:xfrm>
          <a:prstGeom prst="roundRect">
            <a:avLst/>
          </a:prstGeom>
          <a:solidFill>
            <a:schemeClr val="bg2">
              <a:alpha val="33000"/>
            </a:schemeClr>
          </a:solidFill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</a:rPr>
              <a:t>Безответственное отношение к представлению сведений</a:t>
            </a: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20688" y="3707904"/>
            <a:ext cx="5904656" cy="1152128"/>
          </a:xfrm>
          <a:prstGeom prst="roundRect">
            <a:avLst/>
          </a:prstGeom>
          <a:solidFill>
            <a:schemeClr val="bg2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</a:rPr>
              <a:t>Представление неполных и/или недостоверных сведений либо непредставление сведений</a:t>
            </a: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51584" y="7092280"/>
            <a:ext cx="5904656" cy="1146438"/>
          </a:xfrm>
          <a:prstGeom prst="roundRect">
            <a:avLst/>
          </a:prstGeom>
          <a:solidFill>
            <a:schemeClr val="bg2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</a:rPr>
              <a:t>Персональная ответственность вплоть до лишения мандата</a:t>
            </a:r>
            <a:endParaRPr lang="ru-RU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25835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04494340"/>
              </p:ext>
            </p:extLst>
          </p:nvPr>
        </p:nvGraphicFramePr>
        <p:xfrm>
          <a:off x="437818" y="3549913"/>
          <a:ext cx="5996189" cy="301023"/>
        </p:xfrm>
        <a:graphic>
          <a:graphicData uri="http://schemas.openxmlformats.org/drawingml/2006/table">
            <a:tbl>
              <a:tblPr firstRow="1" firstCol="1" bandRow="1"/>
              <a:tblGrid>
                <a:gridCol w="2663122"/>
                <a:gridCol w="3333067"/>
              </a:tblGrid>
              <a:tr h="30102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зарегистрированный по адресу: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543" marR="5954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</a:rPr>
                        <a:t>628011, </a:t>
                      </a:r>
                      <a:r>
                        <a:rPr lang="ru-RU" sz="1200" b="1" i="1" dirty="0" err="1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</a:rPr>
                        <a:t>г.Ханты-Мансийск</a:t>
                      </a:r>
                      <a:r>
                        <a:rPr lang="ru-RU" sz="1200" b="1" i="1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</a:rPr>
                        <a:t>, ул. Плеханова, </a:t>
                      </a:r>
                      <a:r>
                        <a:rPr lang="ru-RU" sz="1200" b="1" i="1" dirty="0" smtClean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</a:rPr>
                        <a:t>д.26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543" marR="5954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81659670"/>
              </p:ext>
            </p:extLst>
          </p:nvPr>
        </p:nvGraphicFramePr>
        <p:xfrm>
          <a:off x="317930" y="6732240"/>
          <a:ext cx="3080385" cy="213360"/>
        </p:xfrm>
        <a:graphic>
          <a:graphicData uri="http://schemas.openxmlformats.org/drawingml/2006/table">
            <a:tbl>
              <a:tblPr/>
              <a:tblGrid>
                <a:gridCol w="377825"/>
                <a:gridCol w="184785"/>
                <a:gridCol w="361950"/>
                <a:gridCol w="180340"/>
                <a:gridCol w="1169670"/>
                <a:gridCol w="270510"/>
                <a:gridCol w="354965"/>
                <a:gridCol w="18034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на 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"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</a:rPr>
                        <a:t>31 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"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</a:rPr>
                        <a:t>декабря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5" name="Rectangle 17"/>
          <p:cNvSpPr>
            <a:spLocks noChangeArrowheads="1"/>
          </p:cNvSpPr>
          <p:nvPr/>
        </p:nvSpPr>
        <p:spPr bwMode="auto">
          <a:xfrm>
            <a:off x="219546" y="1321006"/>
            <a:ext cx="6565207" cy="603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СПРАВКА</a:t>
            </a:r>
            <a:r>
              <a:rPr kumimoji="0" lang="ru-RU" sz="16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</a:t>
            </a:r>
            <a:r>
              <a:rPr kumimoji="0" lang="ru-RU" sz="1600" b="1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1</a:t>
            </a:r>
            <a:r>
              <a:rPr kumimoji="0" lang="ru-RU" sz="1400" b="1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]</a:t>
            </a:r>
            <a:r>
              <a:rPr kumimoji="0" lang="ru-RU" sz="14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 доходах, расходах, об имуществе и обязательствах имущественного 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характера</a:t>
            </a:r>
            <a:r>
              <a:rPr kumimoji="0" lang="ru-RU" sz="14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[2]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        </a:t>
            </a: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Иванов Иван Иванович, 11 января 1947 </a:t>
            </a:r>
            <a:r>
              <a:rPr kumimoji="0" lang="ru-RU" sz="1400" b="1" i="1" u="sng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года,________________</a:t>
            </a:r>
            <a:r>
              <a:rPr kumimoji="0" lang="ru-RU" sz="1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паспорт 12 34 № 123456, выдан 31 января 1992 года, ОВД г. Самара</a:t>
            </a:r>
            <a:endParaRPr kumimoji="0" lang="ru-RU" sz="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(фамилия, имя, отчество, дата рождения, серия и номер паспорта, дата выдачи и орган, выдавший паспорт)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lang="ru-RU" sz="1400" b="1" i="1" u="sng" dirty="0" smtClean="0">
                <a:solidFill>
                  <a:srgbClr val="4F81BD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ЗАО «Сфера», </a:t>
            </a:r>
            <a:r>
              <a:rPr lang="ru-RU" sz="1400" b="1" i="1" u="sng" dirty="0" err="1" smtClean="0">
                <a:solidFill>
                  <a:srgbClr val="4F81BD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бухгалтер,_______________________________________</a:t>
            </a:r>
            <a:r>
              <a:rPr lang="ru-RU" sz="1400" b="1" i="1" u="sng" dirty="0" smtClean="0">
                <a:solidFill>
                  <a:srgbClr val="4F81BD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Совет депутатов сельского поселения </a:t>
            </a:r>
            <a:r>
              <a:rPr kumimoji="0" lang="ru-RU" sz="1400" b="1" i="1" u="sng" strike="noStrike" cap="none" normalizeH="0" baseline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Хулиммснт</a:t>
            </a:r>
            <a:r>
              <a:rPr kumimoji="0" lang="ru-RU" sz="1400" b="0" i="0" u="sng" strike="noStrike" cap="none" normalizeH="0" baseline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1" i="1" u="sng" strike="noStrike" cap="none" normalizeH="0" baseline="0" dirty="0" err="1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депутат_______________________</a:t>
            </a:r>
            <a:endParaRPr kumimoji="0" lang="ru-RU" sz="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(место работы (службы), занимаемая (замещаемая) должность; в случае отсутствия основного места работы (службы) – род занятий; должность, на замещение которой претендует гражданин (если применимо)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endParaRPr kumimoji="0" lang="ru-RU" sz="1400" b="1" i="1" u="sng" strike="noStrike" cap="none" normalizeH="0" baseline="0" dirty="0" smtClean="0">
              <a:ln>
                <a:noFill/>
              </a:ln>
              <a:solidFill>
                <a:srgbClr val="4F81BD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endParaRPr kumimoji="0" lang="ru-RU" sz="1400" b="1" i="1" u="sng" strike="noStrike" cap="none" normalizeH="0" baseline="0" dirty="0" smtClean="0">
              <a:ln>
                <a:noFill/>
              </a:ln>
              <a:solidFill>
                <a:srgbClr val="4F81BD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сообщаю сведения о доходах, расходах </a:t>
            </a:r>
            <a:r>
              <a:rPr kumimoji="0" lang="ru-RU" sz="1400" i="0" u="sng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своих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супруги (супруга), несовершеннолетнего ребенка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(нужное подчеркнуть)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____________________________________________________________________________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(фамилия, имя, отчество, год рождения, серия и номер паспорта, дата выдачи и орган, выдавший паспорт)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lang="ru-RU" sz="9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____________________________________________________________________________________________________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(адрес места регистрации, основное место работы (службы), занимаемая (замещаемая) должность)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lang="ru-RU" sz="9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____________________________________________________________________________________________________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(в случае отсутствия основного места работы (службы) – род занятий)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    отчетный  период    с 1 января 20 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17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г. по 31 декабря 20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17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г.,   об  имуществе ,принадлежащем                                                </a:t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______________________________________________________________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(фамилия, имя, отчество)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праве собственности, о вкладах в банках, ценных бумагах, </a:t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     обязательствах     имущественного     характера     по     состоянию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18"/>
          <p:cNvSpPr>
            <a:spLocks noChangeArrowheads="1"/>
          </p:cNvSpPr>
          <p:nvPr/>
        </p:nvSpPr>
        <p:spPr bwMode="auto">
          <a:xfrm>
            <a:off x="63500" y="8140822"/>
            <a:ext cx="2263775" cy="7937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" name="Rectangle 19"/>
          <p:cNvSpPr>
            <a:spLocks noChangeArrowheads="1"/>
          </p:cNvSpPr>
          <p:nvPr/>
        </p:nvSpPr>
        <p:spPr bwMode="auto">
          <a:xfrm>
            <a:off x="219545" y="8162092"/>
            <a:ext cx="6408712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</a:t>
            </a: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1]</a:t>
            </a:r>
            <a:r>
              <a:rPr kumimoji="0" lang="ru-RU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Заполняется собственноручно или с использованием специализированного программного обеспечения в порядке, установленном нормативными правовыми актами Российской Федерации.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[2]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Сведения представляются лицом, замещающим должность, осуществление полномочий по которой влечет за собой обязанность представлять такие сведения (гражданином, претендующим на замещение такой должности), отдельно на себя, на супругу (супруга) и на каждого несовершеннолетнего ребенка.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070253" y="107504"/>
            <a:ext cx="17145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6300788" algn="l"/>
              </a:tabLst>
            </a:pPr>
            <a: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УТВЕРЖДЕНА</a:t>
            </a:r>
            <a:endParaRPr lang="ru-RU" sz="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300788" algn="l"/>
              </a:tabLst>
            </a:pPr>
            <a: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Указом Президента</a:t>
            </a:r>
            <a:b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Российской Федерации</a:t>
            </a:r>
            <a:b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от 23 июня 2014 г. № 460</a:t>
            </a:r>
            <a:endParaRPr lang="ru-RU" sz="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29353" y="785787"/>
            <a:ext cx="5904655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300788" algn="l"/>
              </a:tabLst>
            </a:pPr>
            <a:r>
              <a:rPr lang="ru-RU" sz="12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Губернатору Ханты – Мансийского автономного округа - Югры </a:t>
            </a:r>
            <a:r>
              <a:rPr lang="ru-RU" sz="9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__________________________________________________________________________________________(</a:t>
            </a:r>
            <a:r>
              <a:rPr lang="ru-RU" sz="9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указывается наименование кадрового подразделения федерального государственного органа, </a:t>
            </a:r>
            <a:endParaRPr lang="ru-RU" sz="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300788" algn="l"/>
              </a:tabLst>
            </a:pPr>
            <a:r>
              <a:rPr lang="ru-RU" sz="9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иного органа или организации)</a:t>
            </a:r>
            <a:endParaRPr lang="ru-RU" sz="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643314" y="3857620"/>
            <a:ext cx="166103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(адрес места регистрации)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363436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04494340"/>
              </p:ext>
            </p:extLst>
          </p:nvPr>
        </p:nvGraphicFramePr>
        <p:xfrm>
          <a:off x="437818" y="3549913"/>
          <a:ext cx="5996189" cy="301023"/>
        </p:xfrm>
        <a:graphic>
          <a:graphicData uri="http://schemas.openxmlformats.org/drawingml/2006/table">
            <a:tbl>
              <a:tblPr firstRow="1" firstCol="1" bandRow="1"/>
              <a:tblGrid>
                <a:gridCol w="2663122"/>
                <a:gridCol w="3333067"/>
              </a:tblGrid>
              <a:tr h="30102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зарегистрированный по адресу: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543" marR="5954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</a:rPr>
                        <a:t>628011, </a:t>
                      </a:r>
                      <a:r>
                        <a:rPr lang="ru-RU" sz="1200" b="1" i="1" dirty="0" err="1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</a:rPr>
                        <a:t>г.Ханты-Мансийск</a:t>
                      </a:r>
                      <a:r>
                        <a:rPr lang="ru-RU" sz="1200" b="1" i="1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</a:rPr>
                        <a:t>, ул. Плеханова, </a:t>
                      </a:r>
                      <a:r>
                        <a:rPr lang="ru-RU" sz="1200" b="1" i="1" dirty="0" smtClean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</a:rPr>
                        <a:t>д.26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543" marR="5954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81659670"/>
              </p:ext>
            </p:extLst>
          </p:nvPr>
        </p:nvGraphicFramePr>
        <p:xfrm>
          <a:off x="357166" y="7215206"/>
          <a:ext cx="3080385" cy="213360"/>
        </p:xfrm>
        <a:graphic>
          <a:graphicData uri="http://schemas.openxmlformats.org/drawingml/2006/table">
            <a:tbl>
              <a:tblPr/>
              <a:tblGrid>
                <a:gridCol w="377825"/>
                <a:gridCol w="184785"/>
                <a:gridCol w="361950"/>
                <a:gridCol w="180340"/>
                <a:gridCol w="1169670"/>
                <a:gridCol w="270510"/>
                <a:gridCol w="354965"/>
                <a:gridCol w="18034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на 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"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</a:rPr>
                        <a:t>31 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"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</a:rPr>
                        <a:t>декабря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5" name="Rectangle 17"/>
          <p:cNvSpPr>
            <a:spLocks noChangeArrowheads="1"/>
          </p:cNvSpPr>
          <p:nvPr/>
        </p:nvSpPr>
        <p:spPr bwMode="auto">
          <a:xfrm>
            <a:off x="219546" y="1428728"/>
            <a:ext cx="6565207" cy="6771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СПРАВКА</a:t>
            </a:r>
            <a:r>
              <a:rPr kumimoji="0" lang="ru-RU" sz="16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</a:t>
            </a:r>
            <a:r>
              <a:rPr kumimoji="0" lang="ru-RU" sz="1600" b="1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1</a:t>
            </a:r>
            <a:r>
              <a:rPr kumimoji="0" lang="ru-RU" sz="1400" b="1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]</a:t>
            </a:r>
            <a:r>
              <a:rPr kumimoji="0" lang="ru-RU" sz="14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 доходах, расходах, об имуществе и обязательствах имущественного 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характера</a:t>
            </a:r>
            <a:r>
              <a:rPr kumimoji="0" lang="ru-RU" sz="14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[2]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        </a:t>
            </a: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Иванов Иван Иванович, 11 января 1947 </a:t>
            </a:r>
            <a:r>
              <a:rPr kumimoji="0" lang="ru-RU" sz="1400" b="1" i="1" u="sng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года,________________</a:t>
            </a:r>
            <a:r>
              <a:rPr kumimoji="0" lang="ru-RU" sz="1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паспорт 12 34 № 123456, выдан 31 января 1992 года, ОВД г. Самара</a:t>
            </a:r>
            <a:endParaRPr kumimoji="0" lang="ru-RU" sz="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(фамилия, имя, отчество, дата рождения, серия и номер паспорта, дата выдачи и орган, выдавший паспорт)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lang="ru-RU" sz="1400" b="1" i="1" u="sng" dirty="0" smtClean="0">
                <a:solidFill>
                  <a:srgbClr val="4F81BD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ЗАО «Сфера», </a:t>
            </a:r>
            <a:r>
              <a:rPr lang="ru-RU" sz="1400" b="1" i="1" u="sng" dirty="0" err="1" smtClean="0">
                <a:solidFill>
                  <a:srgbClr val="4F81BD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бухгалтер,_______________________________________</a:t>
            </a:r>
            <a:r>
              <a:rPr lang="ru-RU" sz="1400" b="1" i="1" u="sng" dirty="0" smtClean="0">
                <a:solidFill>
                  <a:srgbClr val="4F81BD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Дума Ханты-Мансийского района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1" i="1" u="sng" strike="noStrike" cap="none" normalizeH="0" baseline="0" dirty="0" err="1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депутат_______________________</a:t>
            </a:r>
            <a:endParaRPr kumimoji="0" lang="ru-RU" sz="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(место работы (службы), занимаемая (замещаемая) должность; в случае отсутствия основного места работы (службы) – род занятий; должность, на замещение которой претендует гражданин (если применимо)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endParaRPr kumimoji="0" lang="ru-RU" sz="1400" b="1" i="1" u="sng" strike="noStrike" cap="none" normalizeH="0" baseline="0" dirty="0" smtClean="0">
              <a:ln>
                <a:noFill/>
              </a:ln>
              <a:solidFill>
                <a:srgbClr val="4F81BD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endParaRPr kumimoji="0" lang="ru-RU" sz="1400" b="1" i="1" u="sng" strike="noStrike" cap="none" normalizeH="0" baseline="0" dirty="0" smtClean="0">
              <a:ln>
                <a:noFill/>
              </a:ln>
              <a:solidFill>
                <a:srgbClr val="4F81BD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сообщаю сведения о доходах, расходах </a:t>
            </a:r>
            <a:r>
              <a:rPr kumimoji="0" lang="ru-RU" sz="140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своих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супруги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(супруга), несовершеннолетнего ребенка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(нужное подчеркнуть)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lang="ru-RU" sz="1400" b="1" i="1" u="sng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Ивановой Надежды Петровны,_20 июля 1946 года, паспорт 1238 № 123474, выдан 15 февраля 1995 </a:t>
            </a:r>
            <a:r>
              <a:rPr lang="ru-RU" sz="1400" b="1" i="1" u="sng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года,_ОВД</a:t>
            </a:r>
            <a:r>
              <a:rPr lang="ru-RU" sz="1400" b="1" i="1" u="sng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u="sng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г.Самары</a:t>
            </a:r>
            <a:r>
              <a:rPr lang="ru-RU" sz="1300" b="1" i="1" u="sng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_________________</a:t>
            </a:r>
            <a:endParaRPr kumimoji="0" lang="ru-RU" sz="1300" b="1" i="1" u="sng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(фамилия, имя, отчество, </a:t>
            </a:r>
            <a:r>
              <a:rPr lang="ru-RU" sz="9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дата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рождения, серия и номер паспорта или свидетельства о рождении (для несовершеннолетнего ребенка, не имеющего паспорт), дата выдачи и орган, выдавший документ)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lang="ru-RU" sz="1400" b="1" i="1" u="sng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628011 г.Ханты-Мансийск, ул. Плеханова, д.26, МБОУ СОШ № 9 </a:t>
            </a:r>
            <a:r>
              <a:rPr lang="ru-RU" sz="1400" b="1" i="1" u="sng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учитель________________________________________________________</a:t>
            </a:r>
            <a:endParaRPr kumimoji="0" lang="ru-RU" sz="400" b="1" i="1" u="sng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(адрес места регистрации, основное место работы (службы), занимаемая (замещаемая) должность)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lang="ru-RU" sz="9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____________________________________________________________________________________________________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(в случае отсутствия основного места работы (службы) – род занятий)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3007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    отчетный  период    с 1 января 20 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17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г. по 31 декабря 20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17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г.,   об  имуществе, принадлежащем  _____</a:t>
            </a:r>
            <a:r>
              <a:rPr lang="ru-RU" sz="1400" b="1" i="1" u="sng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Ивановой Надежде Петровне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(фамилия, имя, отчество)</a:t>
            </a: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6300788" algn="l"/>
              </a:tabLst>
            </a:pPr>
            <a:r>
              <a:rPr lang="ru-RU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на праве собственности, о вкладах в банках, ценных бумагах, </a:t>
            </a:r>
            <a:br>
              <a:rPr lang="ru-RU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об     обязательствах     имущественного     характера     по     состоянию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18"/>
          <p:cNvSpPr>
            <a:spLocks noChangeArrowheads="1"/>
          </p:cNvSpPr>
          <p:nvPr/>
        </p:nvSpPr>
        <p:spPr bwMode="auto">
          <a:xfrm>
            <a:off x="63500" y="8140822"/>
            <a:ext cx="2263775" cy="7937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" name="Rectangle 19"/>
          <p:cNvSpPr>
            <a:spLocks noChangeArrowheads="1"/>
          </p:cNvSpPr>
          <p:nvPr/>
        </p:nvSpPr>
        <p:spPr bwMode="auto">
          <a:xfrm>
            <a:off x="219545" y="8162092"/>
            <a:ext cx="6408712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</a:t>
            </a: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1]</a:t>
            </a:r>
            <a:r>
              <a:rPr kumimoji="0" lang="ru-RU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Заполняется собственноручно или с использованием специализированного программного обеспечения в порядке, установленном нормативными правовыми актами Российской Федерации.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[2]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Сведения представляются лицом, замещающим должность, осуществление полномочий по которой влечет за собой обязанность представлять такие сведения (гражданином, претендующим на замещение такой должности), отдельно на себя, на супругу (супруга) и на каждого несовершеннолетнего ребенка.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070253" y="107504"/>
            <a:ext cx="17145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6300788" algn="l"/>
              </a:tabLst>
            </a:pPr>
            <a: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УТВЕРЖДЕНА</a:t>
            </a:r>
            <a:endParaRPr lang="ru-RU" sz="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300788" algn="l"/>
              </a:tabLst>
            </a:pPr>
            <a: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Указом Президента</a:t>
            </a:r>
            <a:b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Российской Федерации</a:t>
            </a:r>
            <a:b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от 23 июня 2014 г. № 460</a:t>
            </a:r>
            <a:endParaRPr lang="ru-RU" sz="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29353" y="785787"/>
            <a:ext cx="59046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300788" algn="l"/>
              </a:tabLst>
            </a:pPr>
            <a:r>
              <a:rPr lang="ru-RU" sz="9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9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__________________________________________________________________________________________(</a:t>
            </a:r>
            <a:r>
              <a:rPr lang="ru-RU" sz="9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указывается наименование кадрового подразделения федерального государственного органа, </a:t>
            </a:r>
            <a:endParaRPr lang="ru-RU" sz="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300788" algn="l"/>
              </a:tabLst>
            </a:pPr>
            <a:r>
              <a:rPr lang="ru-RU" sz="9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иного органа или организации)</a:t>
            </a:r>
            <a:endParaRPr lang="ru-RU" sz="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643314" y="3857620"/>
            <a:ext cx="166103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(адрес места регистрации)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363436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04494340"/>
              </p:ext>
            </p:extLst>
          </p:nvPr>
        </p:nvGraphicFramePr>
        <p:xfrm>
          <a:off x="437818" y="3549913"/>
          <a:ext cx="5996189" cy="301023"/>
        </p:xfrm>
        <a:graphic>
          <a:graphicData uri="http://schemas.openxmlformats.org/drawingml/2006/table">
            <a:tbl>
              <a:tblPr firstRow="1" firstCol="1" bandRow="1"/>
              <a:tblGrid>
                <a:gridCol w="2663122"/>
                <a:gridCol w="3333067"/>
              </a:tblGrid>
              <a:tr h="30102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зарегистрированный по адресу: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543" marR="5954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</a:rPr>
                        <a:t>628011, </a:t>
                      </a:r>
                      <a:r>
                        <a:rPr lang="ru-RU" sz="1200" b="1" i="1" dirty="0" err="1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</a:rPr>
                        <a:t>г.Ханты-Мансийск</a:t>
                      </a:r>
                      <a:r>
                        <a:rPr lang="ru-RU" sz="1200" b="1" i="1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</a:rPr>
                        <a:t>, ул. Плеханова, </a:t>
                      </a:r>
                      <a:r>
                        <a:rPr lang="ru-RU" sz="1200" b="1" i="1" dirty="0" smtClean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</a:rPr>
                        <a:t>д.26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543" marR="5954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81659670"/>
              </p:ext>
            </p:extLst>
          </p:nvPr>
        </p:nvGraphicFramePr>
        <p:xfrm>
          <a:off x="357166" y="7215206"/>
          <a:ext cx="3080385" cy="213360"/>
        </p:xfrm>
        <a:graphic>
          <a:graphicData uri="http://schemas.openxmlformats.org/drawingml/2006/table">
            <a:tbl>
              <a:tblPr/>
              <a:tblGrid>
                <a:gridCol w="377825"/>
                <a:gridCol w="184785"/>
                <a:gridCol w="361950"/>
                <a:gridCol w="180340"/>
                <a:gridCol w="1169670"/>
                <a:gridCol w="270510"/>
                <a:gridCol w="354965"/>
                <a:gridCol w="18034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на 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"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</a:rPr>
                        <a:t>31 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"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</a:rPr>
                        <a:t>декабря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rgbClr val="4F81BD"/>
                          </a:solidFill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5" name="Rectangle 17"/>
          <p:cNvSpPr>
            <a:spLocks noChangeArrowheads="1"/>
          </p:cNvSpPr>
          <p:nvPr/>
        </p:nvSpPr>
        <p:spPr bwMode="auto">
          <a:xfrm>
            <a:off x="219546" y="1428728"/>
            <a:ext cx="6565207" cy="6986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СПРАВКА</a:t>
            </a:r>
            <a:r>
              <a:rPr kumimoji="0" lang="ru-RU" sz="16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</a:t>
            </a:r>
            <a:r>
              <a:rPr kumimoji="0" lang="ru-RU" sz="1600" b="1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1</a:t>
            </a:r>
            <a:r>
              <a:rPr kumimoji="0" lang="ru-RU" sz="1400" b="1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]</a:t>
            </a:r>
            <a:r>
              <a:rPr kumimoji="0" lang="ru-RU" sz="14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 доходах, расходах, об имуществе и обязательствах имущественного 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характера</a:t>
            </a:r>
            <a:r>
              <a:rPr kumimoji="0" lang="ru-RU" sz="14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[2]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        </a:t>
            </a: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Иванов Иван Иванович, 11 января 1947 </a:t>
            </a:r>
            <a:r>
              <a:rPr kumimoji="0" lang="ru-RU" sz="1400" b="1" i="1" u="sng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года,________________</a:t>
            </a:r>
            <a:r>
              <a:rPr kumimoji="0" lang="ru-RU" sz="1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паспорт 12 34 № 123456, выдан 31 января 1992 года, ОВД г. Самара</a:t>
            </a:r>
            <a:endParaRPr kumimoji="0" lang="ru-RU" sz="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(фамилия, имя, отчество, дата рождения, серия и номер паспорта, дата выдачи и орган, выдавший паспорт)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lang="ru-RU" sz="1400" b="1" i="1" u="sng" dirty="0" smtClean="0">
                <a:solidFill>
                  <a:srgbClr val="4F81BD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ЗАО «Сфера», </a:t>
            </a:r>
            <a:r>
              <a:rPr lang="ru-RU" sz="1400" b="1" i="1" u="sng" dirty="0" err="1" smtClean="0">
                <a:solidFill>
                  <a:srgbClr val="4F81BD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бухгалтер,_______________________________________</a:t>
            </a:r>
            <a:r>
              <a:rPr lang="ru-RU" sz="1400" b="1" i="1" u="sng" dirty="0" smtClean="0">
                <a:solidFill>
                  <a:srgbClr val="4F81BD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Дума Ханты-Мансийского района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1" i="1" u="sng" strike="noStrike" cap="none" normalizeH="0" baseline="0" dirty="0" err="1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депутат_______________________</a:t>
            </a:r>
            <a:endParaRPr kumimoji="0" lang="ru-RU" sz="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(место работы (службы), занимаемая (замещаемая) должность; в случае отсутствия основного места работы (службы) – род занятий; должность, на замещение которой претендует гражданин (если применимо)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endParaRPr kumimoji="0" lang="ru-RU" sz="1400" b="1" i="1" u="sng" strike="noStrike" cap="none" normalizeH="0" baseline="0" dirty="0" smtClean="0">
              <a:ln>
                <a:noFill/>
              </a:ln>
              <a:solidFill>
                <a:srgbClr val="4F81BD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endParaRPr kumimoji="0" lang="ru-RU" sz="1400" b="1" i="1" u="sng" strike="noStrike" cap="none" normalizeH="0" baseline="0" dirty="0" smtClean="0">
              <a:ln>
                <a:noFill/>
              </a:ln>
              <a:solidFill>
                <a:srgbClr val="4F81BD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сообщаю сведения о доходах, расходах </a:t>
            </a:r>
            <a:r>
              <a:rPr kumimoji="0" lang="ru-RU" sz="140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своих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супруги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(супруга), 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несовершеннолетнего ребенка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(нужное подчеркнуть)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lang="ru-RU" sz="1400" b="1" i="1" u="sng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Иванова Сергея Ивановича,_31 декабря 1999 года, паспорт 1238 № 136474, выдан 15 января 2013 </a:t>
            </a:r>
            <a:r>
              <a:rPr lang="ru-RU" sz="1400" b="1" i="1" u="sng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года,_УФМС</a:t>
            </a:r>
            <a:r>
              <a:rPr lang="ru-RU" sz="1400" b="1" i="1" u="sng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по </a:t>
            </a:r>
            <a:r>
              <a:rPr lang="ru-RU" sz="1400" b="1" i="1" u="sng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г.Ханты-Мансийску</a:t>
            </a:r>
            <a:r>
              <a:rPr lang="ru-RU" sz="1300" b="1" i="1" u="sng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____</a:t>
            </a:r>
            <a:endParaRPr kumimoji="0" lang="ru-RU" sz="1300" b="1" i="1" u="sng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(фамилия, имя, отчество, </a:t>
            </a:r>
            <a:r>
              <a:rPr lang="ru-RU" sz="9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дата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рождения, серия и номер паспорта или свидетельства о рождении (для несовершеннолетнего ребенка, не имеющего паспорт), дата выдачи и орган, выдавший документ)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lang="ru-RU" sz="1400" b="1" i="1" u="sng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628011 г.Ханты-Мансийск, ул. Плеханова, д.26, ВУЗ </a:t>
            </a:r>
            <a:r>
              <a:rPr lang="ru-RU" sz="1400" b="1" i="1" u="sng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Сургутский</a:t>
            </a:r>
            <a:r>
              <a:rPr lang="ru-RU" sz="1400" b="1" i="1" u="sng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государственный университет, </a:t>
            </a:r>
            <a:r>
              <a:rPr lang="ru-RU" sz="1400" b="1" i="1" u="sng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студент_________________________</a:t>
            </a:r>
            <a:endParaRPr kumimoji="0" lang="ru-RU" sz="400" b="1" i="1" u="sng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(адрес места регистрации, основное место работы (службы), занимаемая (замещаемая) должность)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lang="ru-RU" sz="9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____________________________________________________________________________________________________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(в случае отсутствия основного места работы (службы) – род занятий)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3007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    отчетный  период    с 1 января 20 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17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г. по 31 декабря 20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17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г.,   об  имуществе, принадлежащем  _____</a:t>
            </a:r>
            <a:r>
              <a:rPr lang="ru-RU" sz="1400" b="1" i="1" u="sng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Иванову Сергею </a:t>
            </a:r>
            <a:r>
              <a:rPr lang="ru-RU" sz="1400" b="1" i="1" u="sng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Ивановичу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(фамилия, имя, отчество)</a:t>
            </a: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6300788" algn="l"/>
              </a:tabLst>
            </a:pPr>
            <a:r>
              <a:rPr lang="ru-RU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на праве собственности, о вкладах в банках, ценных бумагах, </a:t>
            </a:r>
            <a:br>
              <a:rPr lang="ru-RU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об     обязательствах     имущественного     характера     по     состоянию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l"/>
              </a:tabLst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18"/>
          <p:cNvSpPr>
            <a:spLocks noChangeArrowheads="1"/>
          </p:cNvSpPr>
          <p:nvPr/>
        </p:nvSpPr>
        <p:spPr bwMode="auto">
          <a:xfrm>
            <a:off x="63500" y="8140822"/>
            <a:ext cx="2263775" cy="7937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" name="Rectangle 19"/>
          <p:cNvSpPr>
            <a:spLocks noChangeArrowheads="1"/>
          </p:cNvSpPr>
          <p:nvPr/>
        </p:nvSpPr>
        <p:spPr bwMode="auto">
          <a:xfrm>
            <a:off x="219545" y="8162092"/>
            <a:ext cx="6408712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</a:t>
            </a: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1]</a:t>
            </a:r>
            <a:r>
              <a:rPr kumimoji="0" lang="ru-RU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Заполняется собственноручно или с использованием специализированного программного обеспечения в порядке, установленном нормативными правовыми актами Российской Федерации.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[2]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Сведения представляются лицом, замещающим должность, осуществление полномочий по которой влечет за собой обязанность представлять такие сведения (гражданином, претендующим на замещение такой должности), отдельно на себя, на супругу (супруга) и на каждого несовершеннолетнего ребенка.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070253" y="107504"/>
            <a:ext cx="17145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6300788" algn="l"/>
              </a:tabLst>
            </a:pPr>
            <a: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УТВЕРЖДЕНА</a:t>
            </a:r>
            <a:endParaRPr lang="ru-RU" sz="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300788" algn="l"/>
              </a:tabLst>
            </a:pPr>
            <a: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Указом Президента</a:t>
            </a:r>
            <a:b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Российской Федерации</a:t>
            </a:r>
            <a:b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от 23 июня 2014 г. № 460</a:t>
            </a:r>
            <a:endParaRPr lang="ru-RU" sz="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29353" y="785787"/>
            <a:ext cx="59046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300788" algn="l"/>
              </a:tabLst>
            </a:pPr>
            <a:r>
              <a:rPr lang="ru-RU" sz="9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9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__________________________________________________________________________________________(</a:t>
            </a:r>
            <a:r>
              <a:rPr lang="ru-RU" sz="9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указывается наименование кадрового подразделения федерального государственного органа, </a:t>
            </a:r>
            <a:endParaRPr lang="ru-RU" sz="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300788" algn="l"/>
              </a:tabLst>
            </a:pPr>
            <a:r>
              <a:rPr lang="ru-RU" sz="9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иного органа или организации)</a:t>
            </a:r>
            <a:endParaRPr lang="ru-RU" sz="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643314" y="3857620"/>
            <a:ext cx="166103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(адрес места регистрации)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363436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6"/>
          <p:cNvSpPr>
            <a:spLocks noChangeArrowheads="1"/>
          </p:cNvSpPr>
          <p:nvPr/>
        </p:nvSpPr>
        <p:spPr bwMode="auto">
          <a:xfrm>
            <a:off x="3480409" y="319456"/>
            <a:ext cx="3188949" cy="130021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заполняется на основании справки о доходах, полученных в бухгалтерии (форма № 2-НДФЛ, графа 5.1. «Общая сумма дохода») за отчетный период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(при наличии дохода по предыдущему месту работы  в этот период, он указывается  в пункте 6 «Иные доходы»)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ая соединительная линия 15"/>
          <p:cNvSpPr>
            <a:spLocks noChangeShapeType="1"/>
          </p:cNvSpPr>
          <p:nvPr/>
        </p:nvSpPr>
        <p:spPr bwMode="auto">
          <a:xfrm flipH="1">
            <a:off x="6237311" y="1547664"/>
            <a:ext cx="288032" cy="16466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188639" y="314681"/>
            <a:ext cx="6336704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Раздел 1. Сведения о доходах</a:t>
            </a:r>
            <a:r>
              <a:rPr kumimoji="0" lang="ru-RU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"/>
              </a:rPr>
              <a:t>[</a:t>
            </a:r>
            <a:r>
              <a:rPr kumimoji="0" lang="ru-RU" b="1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"/>
              </a:rPr>
              <a:t>1]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214313" y="8316416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113" algn="l"/>
              </a:tabLst>
            </a:pPr>
            <a:r>
              <a:rPr kumimoji="0" lang="ru-RU" sz="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113" algn="l"/>
              </a:tabLst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113" algn="l"/>
              </a:tabLst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77738" y="8515806"/>
            <a:ext cx="2263775" cy="7938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72008" y="8523744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</a:t>
            </a: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1]</a:t>
            </a:r>
            <a:r>
              <a:rPr kumimoji="0" lang="ru-RU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Указываются доходы (включая пенсии, пособия, иные выплаты) за отчетный период.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[2]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Доход, полученный в иностранной валюте, указывается в рублях по курсу Банка России на дату получения дохода.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29791547"/>
              </p:ext>
            </p:extLst>
          </p:nvPr>
        </p:nvGraphicFramePr>
        <p:xfrm>
          <a:off x="404664" y="1835699"/>
          <a:ext cx="5805636" cy="6248098"/>
        </p:xfrm>
        <a:graphic>
          <a:graphicData uri="http://schemas.openxmlformats.org/drawingml/2006/table">
            <a:tbl>
              <a:tblPr/>
              <a:tblGrid>
                <a:gridCol w="379599"/>
                <a:gridCol w="4160280"/>
                <a:gridCol w="1265757"/>
              </a:tblGrid>
              <a:tr h="8675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b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п/п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Вид дохода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Величина дохода </a:t>
                      </a:r>
                      <a:br>
                        <a:rPr lang="ru-RU" sz="160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(руб.)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1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0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Доход по основному месту работы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1920000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0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Доход от педагогической и научной деятельности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0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Доход от иной творческой деятельности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имел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75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Доход от вкладов в банках и иных кредитных организациях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4000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4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Доход от ценных бумаг и долей участия 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в коммерческих организациях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30000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1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Иные доходы (указать вид дохода):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91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400"/>
                        <a:buFont typeface="+mj-lt"/>
                        <a:buAutoNum type="arabicParenR"/>
                        <a:tabLst>
                          <a:tab pos="264795" algn="l"/>
                        </a:tabLs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пенсия</a:t>
                      </a:r>
                      <a:r>
                        <a:rPr lang="ru-RU" sz="16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84000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1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400"/>
                        <a:buFont typeface="+mj-lt"/>
                        <a:buAutoNum type="arabicParenR"/>
                        <a:tabLst>
                          <a:tab pos="264795" algn="l"/>
                        </a:tabLs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доход от продажи земельного участка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600000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1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400"/>
                        <a:buFont typeface="+mj-lt"/>
                        <a:buAutoNum type="arabicParenR"/>
                        <a:tabLst>
                          <a:tab pos="264795" algn="l"/>
                        </a:tabLs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доход по предыдущему месту работы (ООО "Звезда")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100000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1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Итого доход за отчетный период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2739000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96" marR="170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654050" y="365125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19"/>
          <p:cNvSpPr>
            <a:spLocks noChangeArrowheads="1"/>
          </p:cNvSpPr>
          <p:nvPr/>
        </p:nvSpPr>
        <p:spPr bwMode="auto">
          <a:xfrm>
            <a:off x="3980297" y="3772372"/>
            <a:ext cx="205505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32674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1609725" y="4471988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02590768"/>
              </p:ext>
            </p:extLst>
          </p:nvPr>
        </p:nvGraphicFramePr>
        <p:xfrm>
          <a:off x="564482" y="731278"/>
          <a:ext cx="5688631" cy="7160840"/>
        </p:xfrm>
        <a:graphic>
          <a:graphicData uri="http://schemas.openxmlformats.org/drawingml/2006/table">
            <a:tbl>
              <a:tblPr/>
              <a:tblGrid>
                <a:gridCol w="474052"/>
                <a:gridCol w="1614180"/>
                <a:gridCol w="1014711"/>
                <a:gridCol w="1577577"/>
                <a:gridCol w="1008111"/>
              </a:tblGrid>
              <a:tr h="74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b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п/п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Вид 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приобретенного имущества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Сумма сделки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(руб.)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Источник получения средств, за счет которых приобретено имущество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Основание приобретения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Земельные участки: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7345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1) </a:t>
                      </a: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земельный участок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     дачный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23 500 000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часть</a:t>
                      </a:r>
                      <a:r>
                        <a:rPr lang="ru-RU" sz="105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моего дохода по основному месту работы (1 100 000 руб.), часть дохода по основному месту работы моей супруги Ивановой</a:t>
                      </a:r>
                      <a:r>
                        <a:rPr lang="ru-RU" sz="105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И.И., проживающей по адресу: 155814, </a:t>
                      </a:r>
                      <a:r>
                        <a:rPr lang="ru-RU" sz="105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Ивановская обл., г. Кинешма, ул. Плеханова, д.77 (900 000 руб.), доход от продажи</a:t>
                      </a:r>
                      <a:r>
                        <a:rPr lang="ru-RU" sz="105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принадлежавшей мне квартиры по адресу:155814, Ивановская обл., г. Кинешма, ул. </a:t>
                      </a:r>
                      <a:r>
                        <a:rPr lang="ru-RU" sz="11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Ленина</a:t>
                      </a: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ru-RU" sz="105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д. 2, кв. 5 (6 500 000 руб.), мои накопления за предыдущие годы (5 000 000 руб.), а также</a:t>
                      </a:r>
                      <a:r>
                        <a:rPr lang="ru-RU" sz="11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кредит в банке «Атлантида» (10 000 000 руб.), договор от 10 сентября 2014 года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договора  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купли-продажи 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от 12.09.2014 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2) 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Иное недвижимое имущество: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7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1) </a:t>
                      </a:r>
                      <a:r>
                        <a:rPr lang="ru-RU" sz="1200" b="1" i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приобреталось</a:t>
                      </a:r>
                      <a:endParaRPr lang="ru-RU" sz="1050" b="1" i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2) 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Транспортные средства: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7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1) </a:t>
                      </a:r>
                      <a:r>
                        <a:rPr lang="ru-RU" sz="1050" b="1" i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приобретались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2) 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Ценные бумаги: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7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1) </a:t>
                      </a:r>
                      <a:r>
                        <a:rPr lang="ru-RU" sz="1050" b="1" i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приобретались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2) 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566" marR="105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141313" y="8213"/>
            <a:ext cx="609599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Раздел 2. Сведения о расходах</a:t>
            </a:r>
            <a:r>
              <a:rPr kumimoji="0" lang="ru-RU" sz="20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"/>
              </a:rPr>
              <a:t>[</a:t>
            </a:r>
            <a:r>
              <a:rPr kumimoji="0" lang="ru-RU" sz="2000" b="1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"/>
              </a:rPr>
              <a:t>1</a:t>
            </a:r>
            <a:r>
              <a:rPr kumimoji="0" lang="ru-RU" b="1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"/>
              </a:rPr>
              <a:t>]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188640" y="7643192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260648" y="8092455"/>
            <a:ext cx="2263775" cy="7937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188640" y="8100392"/>
            <a:ext cx="644031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</a:t>
            </a: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1]</a:t>
            </a:r>
            <a:r>
              <a:rPr kumimoji="0" lang="ru-RU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Сведения о расходах представляются в случаях, установленных статьей 3 Федерального закона от 3 декабря 2012 года № 230-ФЗ "О контроле за соответствием расходов лиц, замещающих государственные должности, и иных лиц их доходам". Если правовые основания для представления указанных сведений отсутствуют, данный раздел не заполняется.</a:t>
            </a:r>
            <a:endParaRPr kumimoji="0" lang="ru-RU" sz="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[2]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Указываются наименование и реквизиты документа, являющегося законным основанием для возникновения права собственности. Копия документа прилагается к настоящей справке.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13"/>
          <p:cNvSpPr>
            <a:spLocks noChangeArrowheads="1"/>
          </p:cNvSpPr>
          <p:nvPr/>
        </p:nvSpPr>
        <p:spPr bwMode="auto">
          <a:xfrm>
            <a:off x="76523" y="2627784"/>
            <a:ext cx="2776413" cy="122413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заполняется в соответствии со статьей 3 Федерального закона от 03.12 2012  № 230-ФЗ, если общая сумма сделок, совершенных депутатом  в отчетном периоде, превышает общий  доход депутата  и его супруги за три последних года предшествующих отчетному периоду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 flipV="1">
            <a:off x="260648" y="623766"/>
            <a:ext cx="216024" cy="2004018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920982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85997780"/>
              </p:ext>
            </p:extLst>
          </p:nvPr>
        </p:nvGraphicFramePr>
        <p:xfrm>
          <a:off x="404664" y="1027231"/>
          <a:ext cx="6120679" cy="6649154"/>
        </p:xfrm>
        <a:graphic>
          <a:graphicData uri="http://schemas.openxmlformats.org/drawingml/2006/table">
            <a:tbl>
              <a:tblPr/>
              <a:tblGrid>
                <a:gridCol w="376843"/>
                <a:gridCol w="1167261"/>
                <a:gridCol w="1167261"/>
                <a:gridCol w="1434534"/>
                <a:gridCol w="808153"/>
                <a:gridCol w="1166627"/>
              </a:tblGrid>
              <a:tr h="7209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b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п/п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Вид и наименование имущества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Вид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собствен-ности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Место-нахождение (адрес)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Площадь</a:t>
                      </a:r>
                      <a:br>
                        <a:rPr lang="ru-RU" sz="110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(кв. м)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Основание приобретения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и источник средств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2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3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Земельные участки :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62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1)</a:t>
                      </a: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дачный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индивидуальная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153045, Московская обл., Одинцовский р-н, д. </a:t>
                      </a:r>
                      <a:r>
                        <a:rPr lang="ru-RU" sz="900" b="1" i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Немчиново</a:t>
                      </a: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, д. </a:t>
                      </a:r>
                      <a:r>
                        <a:rPr lang="ru-RU" sz="10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898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1500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договор 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купли-продажи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от 12.09.2014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00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2)</a:t>
                      </a:r>
                      <a:r>
                        <a:rPr lang="ru-RU" sz="11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садовый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общая совместная с Петровым Ильей Ивановичем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446570, Самарская обл., Исаклинский р-н, дер. Владимировка, уч. 28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300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св</a:t>
                      </a: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-во о праве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собственности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от 15.01.2005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№ 5637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5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Жилые дома, </a:t>
                      </a:r>
                      <a:br>
                        <a:rPr lang="ru-RU" sz="110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дачи: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800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1)</a:t>
                      </a:r>
                      <a:r>
                        <a:rPr lang="ru-RU" sz="1100" b="1" i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жилой дом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индивидуальная</a:t>
                      </a:r>
                      <a:endParaRPr lang="ru-RU" sz="900" b="1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628011 г.Ханты-Мансийск,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ул.Плеханова, д.26</a:t>
                      </a:r>
                      <a:endParaRPr lang="ru-RU" sz="900" b="1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340,2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св</a:t>
                      </a: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-во о праве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собственности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от 8.01.2010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№ 16549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2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2)</a:t>
                      </a:r>
                      <a:r>
                        <a:rPr lang="ru-RU" sz="11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2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Квартиры: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800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1)</a:t>
                      </a:r>
                      <a:r>
                        <a:rPr lang="ru-RU" sz="11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квартира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общая совместная с </a:t>
                      </a:r>
                      <a:r>
                        <a:rPr lang="ru-RU" sz="900" b="1" i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Ивановой Надеждой Петровной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123242, г. Москва,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ул. Зоологическая, д. 11, корп. </a:t>
                      </a:r>
                      <a:r>
                        <a:rPr lang="en-US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, кв. 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64,5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св-во о праве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собственности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от 12.05.1991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№ 11546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2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2) </a:t>
                      </a: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2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Гаражи: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00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1)</a:t>
                      </a:r>
                      <a:r>
                        <a:rPr lang="ru-RU" sz="9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место в ГСК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индивидуальная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123242, г. Москва,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ул. Зоологическая, д. 66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св-во о праве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собственности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от 9.09.2000 № 4423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62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2)</a:t>
                      </a:r>
                      <a:r>
                        <a:rPr lang="ru-RU" sz="11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гараж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индивидуальная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155809, Ивановская обл.,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г. Кинешма,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ул. Бабушкина, стр.12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св-во о праве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собственности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от 2.05.1991 № 115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7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Иное </a:t>
                      </a:r>
                      <a:br>
                        <a:rPr lang="ru-RU" sz="110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недвижимое имущество: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800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1)</a:t>
                      </a:r>
                      <a:r>
                        <a:rPr lang="ru-RU" sz="11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склад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общая совместная с ООО «Март»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155801, Ивановская обл.,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г. Кинешма,  ул. 1 Мая, стр. 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212,5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св-во о праве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собственности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от 19.11.1999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№ 54289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2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2)</a:t>
                      </a:r>
                      <a:r>
                        <a:rPr lang="ru-RU" sz="11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9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44" marR="11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Прямоугольник 8"/>
          <p:cNvSpPr>
            <a:spLocks noChangeArrowheads="1"/>
          </p:cNvSpPr>
          <p:nvPr/>
        </p:nvSpPr>
        <p:spPr bwMode="auto">
          <a:xfrm>
            <a:off x="4169620" y="146304"/>
            <a:ext cx="1131588" cy="8416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указывается индекс каждого адреса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ая соединительная линия 7"/>
          <p:cNvSpPr>
            <a:spLocks noChangeShapeType="1"/>
          </p:cNvSpPr>
          <p:nvPr/>
        </p:nvSpPr>
        <p:spPr bwMode="auto">
          <a:xfrm flipH="1">
            <a:off x="3885458" y="623147"/>
            <a:ext cx="284162" cy="390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Прямоугольник 9"/>
          <p:cNvSpPr>
            <a:spLocks noChangeArrowheads="1"/>
          </p:cNvSpPr>
          <p:nvPr/>
        </p:nvSpPr>
        <p:spPr bwMode="auto">
          <a:xfrm>
            <a:off x="5240510" y="21602"/>
            <a:ext cx="1544256" cy="9564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5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источник получения средств указывается в случае наличия недвижимого имущества за </a:t>
            </a:r>
            <a:r>
              <a:rPr lang="ru-RU" sz="1050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</a:t>
            </a:r>
            <a:r>
              <a:rPr kumimoji="0" lang="ru-RU" sz="105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ределами РФ</a:t>
            </a:r>
            <a:endParaRPr kumimoji="0" lang="ru-RU" sz="105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1457325" y="353695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60814" y="-43099"/>
            <a:ext cx="4108806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Раздел 3. Сведения об имуществе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63409" y="513477"/>
            <a:ext cx="3653623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3.1. Недвижимое имущество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60814" y="7647310"/>
            <a:ext cx="2263775" cy="7938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89199" y="7674367"/>
            <a:ext cx="674136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</a:t>
            </a:r>
            <a:r>
              <a:rPr kumimoji="0" lang="ru-RU" sz="8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1]</a:t>
            </a:r>
            <a:r>
              <a:rPr kumimoji="0" lang="ru-RU" sz="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Указывается вид собственности (индивидуальная, долевая, общая); для совместной собственности указываются иные лица (Ф.И.О. или наименование), в собственности которых находится имущество; для долевой собственности указывается доля лица, сведения об имуществе которого представляются.</a:t>
            </a:r>
            <a:endParaRPr kumimoji="0" lang="ru-RU" sz="3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[2]</a:t>
            </a:r>
            <a:r>
              <a:rPr kumimoji="0" lang="ru-RU" sz="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Указываются наименование и реквизиты документа, являющегося законным основанием для возникновения права собственности, а также в случаях, предусмотренных частью 1 статьи 4 Федерального закона от 7 мая 2013 г. </a:t>
            </a:r>
            <a:br>
              <a:rPr kumimoji="0" lang="ru-RU" sz="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№ 79-ФЗ "О запрете отдельным категориям лиц открывать и иметь счета (вклады), хранить наличные денежные средства и ценности в </a:t>
            </a:r>
            <a:r>
              <a:rPr kumimoji="0" lang="ru-RU" sz="6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иностранных</a:t>
            </a:r>
            <a:r>
              <a:rPr kumimoji="0" lang="ru-RU" sz="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банках, расположенных за пределами территории Российской Федерации, владеть и (или) пользоваться иностранными финансовыми инструментами", источник получения средств, за счет которых приобретено имущество.</a:t>
            </a:r>
            <a:endParaRPr kumimoji="0" lang="ru-RU" sz="3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[3]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Указывается вид земельного участка (пая, доли): под индивидуальное жилищное строительство, дачный, садовый, приусадебный, огородный и другие.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 flipH="1">
            <a:off x="6165304" y="1036696"/>
            <a:ext cx="432048" cy="5078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550900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86141264"/>
              </p:ext>
            </p:extLst>
          </p:nvPr>
        </p:nvGraphicFramePr>
        <p:xfrm>
          <a:off x="247026" y="683568"/>
          <a:ext cx="6062294" cy="7626269"/>
        </p:xfrm>
        <a:graphic>
          <a:graphicData uri="http://schemas.openxmlformats.org/drawingml/2006/table">
            <a:tbl>
              <a:tblPr/>
              <a:tblGrid>
                <a:gridCol w="396381"/>
                <a:gridCol w="2550162"/>
                <a:gridCol w="1321712"/>
                <a:gridCol w="1794039"/>
              </a:tblGrid>
              <a:tr h="5609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b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п/п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Вид, марка, модель транспортного средства, 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год изготовления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Вид собственности 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Место регистрации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Автомобили легковые: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12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1)</a:t>
                      </a:r>
                      <a:r>
                        <a:rPr lang="ru-RU" sz="12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050" b="1" i="1" u="sng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hlinkClick r:id="rId2"/>
                        </a:rPr>
                        <a:t>Mazda</a:t>
                      </a:r>
                      <a:r>
                        <a:rPr lang="en-US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3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, 201</a:t>
                      </a:r>
                      <a:r>
                        <a:rPr lang="en-US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en-US" sz="12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индивидуальная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УГИБДД по </a:t>
                      </a:r>
                      <a:r>
                        <a:rPr lang="ru-RU" sz="1050" b="1" i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ХМАО-Югре.,    г</a:t>
                      </a: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1050" b="1" i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Ханты-Мансийск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83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2)</a:t>
                      </a:r>
                      <a:r>
                        <a:rPr lang="ru-RU" sz="12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 u="sng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hlinkClick r:id="rId3"/>
                        </a:rPr>
                        <a:t>Honda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Accord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, 201</a:t>
                      </a:r>
                      <a:r>
                        <a:rPr lang="en-US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en-US" sz="12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индивидуальная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УГИБДД по Ивановской обл.,  Кинешемское отд.,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 Кинешма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Автомобили грузовые: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500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1)</a:t>
                      </a:r>
                      <a:r>
                        <a:rPr lang="ru-RU" sz="12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З</a:t>
                      </a:r>
                      <a:r>
                        <a:rPr lang="en-US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ИЛ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-5301, 1999</a:t>
                      </a:r>
                      <a:r>
                        <a:rPr lang="ru-RU" sz="12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общая совместная с Рыковым Анатолием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Ивановичем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УГИБДД по Ивановской обл., г. Иваново 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2)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Мототранспортные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средства: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12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1)</a:t>
                      </a:r>
                      <a:r>
                        <a:rPr lang="ru-RU" sz="1200" b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мотоцикл </a:t>
                      </a:r>
                      <a:r>
                        <a:rPr lang="en-US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YAMAHA XVS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650, 2011</a:t>
                      </a:r>
                      <a:r>
                        <a:rPr lang="ru-RU" sz="12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индивидуальная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УГИБДД по Ивановской обл.,  Кинешемское отд.,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 Кинешма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2)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Сельскохозяйственная техника: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12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1)</a:t>
                      </a:r>
                      <a:r>
                        <a:rPr lang="ru-RU" sz="1200" b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трактор Беларусь 570, 201</a:t>
                      </a:r>
                      <a:r>
                        <a:rPr lang="en-US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en-US" sz="12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общая долевая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1/2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Управление Гостехнадзора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России по Ивановской обл.,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 Иваново 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2)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Водный транспорт: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6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r>
                        <a:rPr lang="ru-RU" sz="120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катер </a:t>
                      </a:r>
                      <a:r>
                        <a:rPr lang="en-US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Bella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510 </a:t>
                      </a:r>
                      <a:r>
                        <a:rPr lang="en-US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R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, 201</a:t>
                      </a:r>
                      <a:r>
                        <a:rPr lang="en-US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en-US" sz="12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  <a:r>
                        <a:rPr lang="ru-RU" sz="12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индивидуальная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ГИМС по Ивановской обл.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2)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Воздушный транспорт: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500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1)</a:t>
                      </a:r>
                      <a:r>
                        <a:rPr lang="ru-RU" sz="12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вертолет </a:t>
                      </a:r>
                      <a:r>
                        <a:rPr lang="en-US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Robinson R44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, 201</a:t>
                      </a:r>
                      <a:r>
                        <a:rPr lang="en-US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2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общая совместная с ОАО «Авиатор»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Управление Госавианадзора по Центральному федеральному округу,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 Москва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2)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Иные транспортные </a:t>
                      </a:r>
                      <a:br>
                        <a:rPr lang="ru-RU" sz="120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средства: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500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1)</a:t>
                      </a:r>
                      <a:r>
                        <a:rPr lang="ru-RU" sz="12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кран гусеничный РДК-160, 1999</a:t>
                      </a:r>
                      <a:r>
                        <a:rPr lang="ru-RU" sz="1200" b="1" i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общая совместная  с Рыковым Анатолием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Ивановичем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Управление Гостехнадзора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России по Ивановской обл.,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г. Иваново 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2) </a:t>
                      </a:r>
                      <a:r>
                        <a:rPr lang="ru-RU" sz="1050" b="1" i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362" marR="103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88640" y="60268"/>
            <a:ext cx="3398174" cy="141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3.2. Транспортные средства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8374772"/>
            <a:ext cx="2263775" cy="7937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2882" y="8382709"/>
            <a:ext cx="51101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sng" strike="noStrike" cap="none" normalizeH="0" baseline="30000" dirty="0" smtClean="0">
                <a:ln>
                  <a:noFill/>
                </a:ln>
                <a:solidFill>
                  <a:srgbClr val="8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</a:t>
            </a:r>
            <a:r>
              <a:rPr kumimoji="0" lang="ru-RU" sz="900" b="0" i="0" u="sng" strike="noStrike" cap="none" normalizeH="0" baseline="30000" dirty="0" smtClean="0" bmk="">
                <a:ln>
                  <a:noFill/>
                </a:ln>
                <a:solidFill>
                  <a:srgbClr val="8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1]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Указывается вид собственности (индивидуальная, общая); для совместной собственности указываются иные лица (Ф.И.О. или наименование), в собственности которых находится имущество; для долевой собственности указывается доля лица, сведения об имуществе которого представляются.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04145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</TotalTime>
  <Words>2963</Words>
  <Application>Microsoft Office PowerPoint</Application>
  <PresentationFormat>Экран (4:3)</PresentationFormat>
  <Paragraphs>900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Волна</vt:lpstr>
      <vt:lpstr> </vt:lpstr>
      <vt:lpstr>Перечень правовых актов,  регламентирующих представление сведений доходах, расходах, об имуществе и обязательствах имущественного характера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Рекомендуемые меры для недопущения нарушений при предоставлении сведений о доходах, расходах, имуществе и обязательствах имущественного характера</vt:lpstr>
      <vt:lpstr>Типичные ошибки, связанные с незнанием правовых аспектов</vt:lpstr>
      <vt:lpstr>Ошибки технического характера</vt:lpstr>
      <vt:lpstr>Рекомендуемые меры для недопущения ошибок технического характера</vt:lpstr>
      <vt:lpstr>Рекомендуемые меры для недопущения ошибок технического характера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Воронцова Людмила Сергеевна</dc:creator>
  <cp:lastModifiedBy>Огородник</cp:lastModifiedBy>
  <cp:revision>46</cp:revision>
  <cp:lastPrinted>2016-03-03T08:06:19Z</cp:lastPrinted>
  <dcterms:created xsi:type="dcterms:W3CDTF">2016-03-01T11:10:21Z</dcterms:created>
  <dcterms:modified xsi:type="dcterms:W3CDTF">2018-08-14T09:06:07Z</dcterms:modified>
</cp:coreProperties>
</file>